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570" r:id="rId2"/>
    <p:sldId id="572" r:id="rId3"/>
    <p:sldId id="282" r:id="rId4"/>
    <p:sldId id="580" r:id="rId5"/>
    <p:sldId id="278" r:id="rId6"/>
    <p:sldId id="582" r:id="rId7"/>
    <p:sldId id="584" r:id="rId8"/>
    <p:sldId id="586" r:id="rId9"/>
    <p:sldId id="585" r:id="rId10"/>
    <p:sldId id="279" r:id="rId11"/>
    <p:sldId id="583" r:id="rId12"/>
    <p:sldId id="58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jpeg>
</file>

<file path=ppt/media/image3.png>
</file>

<file path=ppt/media/image4.png>
</file>

<file path=ppt/media/image5.png>
</file>

<file path=ppt/media/image6.ti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261AAA-D294-0643-B117-DD0899665E3D}" type="datetimeFigureOut">
              <a:rPr lang="en-US" smtClean="0"/>
              <a:t>6/13/25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2523FA-E9EC-1149-B4A7-C0DF482FF9CF}" type="slidenum">
              <a:rPr lang="en-US" smtClean="0"/>
              <a:t>‹#›</a:t>
            </a:fld>
            <a:endParaRPr lang="en-US"/>
          </a:p>
        </p:txBody>
      </p:sp>
    </p:spTree>
    <p:extLst>
      <p:ext uri="{BB962C8B-B14F-4D97-AF65-F5344CB8AC3E}">
        <p14:creationId xmlns:p14="http://schemas.microsoft.com/office/powerpoint/2010/main" val="2125733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Actual users don’t interact with our web application according to the API layer, they interact with our application </a:t>
            </a:r>
            <a:r>
              <a:rPr lang="en-US" i="1"/>
              <a:t>through the browser</a:t>
            </a:r>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4FD3A4A-E696-AE4C-9154-E1465059A5C0}"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1072154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a:t>Capture/replay can also be used as a testing strategy </a:t>
            </a:r>
            <a:r>
              <a:t>when building large, complex APIs. Consider the case where we are building (your favorite API…stripe/</a:t>
            </a:r>
            <a:r>
              <a:rPr err="1"/>
              <a:t>shopify</a:t>
            </a:r>
            <a:r>
              <a:t>/</a:t>
            </a:r>
            <a:r>
              <a:rPr err="1"/>
              <a:t>twilio</a:t>
            </a:r>
            <a:r>
              <a:t>/</a:t>
            </a:r>
            <a:r>
              <a:rPr err="1"/>
              <a:t>linkedin</a:t>
            </a:r>
            <a:r>
              <a:t>/Facebook/whatever). We do our best to specify clearly what clients should expect of our API. However, it is surely impossible to specify all possible behaviors, and clients may rely on invalid assumptions about our specification.</a:t>
            </a:r>
          </a:p>
          <a:p>
            <a:endParaRPr/>
          </a:p>
          <a:p>
            <a:r>
              <a:t>Hence, it’s often extremely important, as the developer of that API, to </a:t>
            </a:r>
            <a:r>
              <a:rPr b="1"/>
              <a:t>test for and detect breaking changes before making a release</a:t>
            </a:r>
            <a:r>
              <a:t>. If your biggest clients are going to have a problem using the new version of your API, you should probably detect this and let them know, before they are the ones who figure it out.</a:t>
            </a:r>
          </a:p>
          <a:p>
            <a:endParaRPr/>
          </a:p>
          <a:p>
            <a:r>
              <a:t>With this approach, we create, effectively, </a:t>
            </a:r>
            <a:r>
              <a:rPr b="1"/>
              <a:t>a mock for all (or some) of our clients by capturing all of the requests and responses. </a:t>
            </a:r>
            <a:r>
              <a:t>We can then replay that API traffic against the new version of our API under development to detect breaking changes.</a:t>
            </a:r>
          </a:p>
          <a:p>
            <a:endParaRPr/>
          </a:p>
          <a:p>
            <a:r>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a:p>
          <a:p>
            <a:endParaRPr lang="en-US"/>
          </a:p>
          <a:p>
            <a:pPr algn="l" defTabSz="4876678">
              <a:defRPr sz="4400">
                <a:latin typeface="Helvetica Neue"/>
                <a:ea typeface="Helvetica Neue"/>
                <a:cs typeface="Helvetica Neue"/>
                <a:sym typeface="Helvetica Neue"/>
              </a:defRPr>
            </a:pPr>
            <a:r>
              <a:rPr lang="en-US"/>
              <a:t>Example: </a:t>
            </a:r>
            <a:r>
              <a:rPr lang="en-US" err="1"/>
              <a:t>TradeWeb</a:t>
            </a:r>
            <a:r>
              <a:rPr lang="en-US"/>
              <a:t> </a:t>
            </a:r>
            <a:r>
              <a:rPr lang="en-US" err="1"/>
              <a:t>ReplayService</a:t>
            </a:r>
            <a:r>
              <a:rPr lang="en-US"/>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a:t>Originally a product of Thomson Reuters (data provider), then spun off to </a:t>
            </a:r>
            <a:r>
              <a:rPr lang="en-US" err="1"/>
              <a:t>CodeStreet</a:t>
            </a:r>
            <a:r>
              <a:rPr lang="en-US"/>
              <a:t>, then acquired by </a:t>
            </a:r>
            <a:r>
              <a:rPr lang="en-US" err="1"/>
              <a:t>TradeWeb</a:t>
            </a:r>
            <a:br>
              <a:rPr lang="en-US"/>
            </a:br>
            <a:r>
              <a:rPr lang="en-US" u="sng">
                <a:noFill/>
              </a:rPr>
              <a:t>https://www.tradeweb.com/our-markets/data--reporting/replay-service/</a:t>
            </a:r>
          </a:p>
          <a:p>
            <a:pPr algn="l" defTabSz="4876678">
              <a:defRPr sz="4400">
                <a:latin typeface="Helvetica Neue"/>
                <a:ea typeface="Helvetica Neue"/>
                <a:cs typeface="Helvetica Neue"/>
                <a:sym typeface="Helvetica Neue"/>
              </a:defRPr>
            </a:pPr>
            <a:endParaRPr lang="en-US"/>
          </a:p>
        </p:txBody>
      </p:sp>
    </p:spTree>
    <p:extLst>
      <p:ext uri="{BB962C8B-B14F-4D97-AF65-F5344CB8AC3E}">
        <p14:creationId xmlns:p14="http://schemas.microsoft.com/office/powerpoint/2010/main" val="3204431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a:t>&lt;read slide&gt;</a:t>
            </a:r>
          </a:p>
        </p:txBody>
      </p:sp>
    </p:spTree>
    <p:extLst>
      <p:ext uri="{BB962C8B-B14F-4D97-AF65-F5344CB8AC3E}">
        <p14:creationId xmlns:p14="http://schemas.microsoft.com/office/powerpoint/2010/main" val="25750618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a:t>Testing larger systems may get more complicated. How do you automatically check for breaking changes and updates to GUI layout?</a:t>
            </a:r>
          </a:p>
          <a:p>
            <a:r>
              <a:rPr lang="en-US"/>
              <a:t>&lt;</a:t>
            </a:r>
            <a:r>
              <a:t>Read slide</a:t>
            </a:r>
            <a:r>
              <a:rPr lang="en-US"/>
              <a:t>&gt;</a:t>
            </a:r>
          </a:p>
          <a:p>
            <a:r>
              <a:rPr lang="en-US"/>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There’s an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4FD3A4A-E696-AE4C-9154-E1465059A5C0}" type="slidenum">
              <a:rPr kumimoji="0" lang="en-US" sz="1200" b="0" i="0" u="none" strike="noStrike" kern="1200" cap="none" spc="0" normalizeH="0" baseline="0" noProof="0" smtClean="0">
                <a:ln>
                  <a:noFill/>
                </a:ln>
                <a:solidFill>
                  <a:prstClr val="black"/>
                </a:solidFill>
                <a:effectLst/>
                <a:uLnTx/>
                <a:uFillTx/>
                <a:latin typeface="Aptos" panose="0211000402020202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5950242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a:t>&lt;Maybe just read text of slide&gt;</a:t>
            </a:r>
          </a:p>
          <a:p>
            <a:endParaRPr lang="en-US"/>
          </a:p>
          <a:p>
            <a:r>
              <a:t>(Read slide. Code on left is the test, on right is what happens after running the test to save the snapshot, then changing Facebook to </a:t>
            </a:r>
            <a:r>
              <a:rPr err="1"/>
              <a:t>instagram</a:t>
            </a:r>
            <a:r>
              <a:t>)</a:t>
            </a:r>
          </a:p>
          <a:p>
            <a:endParaRPr/>
          </a:p>
          <a:p>
            <a:r>
              <a:t>This test might have a </a:t>
            </a:r>
            <a:r>
              <a:rPr lang="en-US"/>
              <a:t>"</a:t>
            </a:r>
            <a:r>
              <a:t>false positive</a:t>
            </a:r>
            <a:r>
              <a:rPr lang="en-US"/>
              <a:t>"</a:t>
            </a:r>
            <a:r>
              <a:t> in that it will fail for any change, and not just a bug. However, if changes are relatively infrequent, and changes would require updating the test anyway (e.g. changing the test to say </a:t>
            </a:r>
            <a:r>
              <a:rPr err="1"/>
              <a:t>instagram</a:t>
            </a:r>
            <a:r>
              <a:t> instead of Facebook ), then at least the test is now fully automated, and doesn’t need manual repair!</a:t>
            </a:r>
            <a:endParaRPr lang="en-US"/>
          </a:p>
        </p:txBody>
      </p:sp>
    </p:spTree>
    <p:extLst>
      <p:ext uri="{BB962C8B-B14F-4D97-AF65-F5344CB8AC3E}">
        <p14:creationId xmlns:p14="http://schemas.microsoft.com/office/powerpoint/2010/main" val="36313297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&lt;read slide&gt;</a:t>
            </a:r>
          </a:p>
          <a:p>
            <a:endParaRPr lang="en-US"/>
          </a:p>
          <a:p>
            <a:r>
              <a:rPr lang="en-US"/>
              <a:t>The screenshot here shows the report that an open-source visual regression testing tool called “</a:t>
            </a:r>
            <a:r>
              <a:rPr lang="en-US" err="1"/>
              <a:t>AyeSpy</a:t>
            </a:r>
            <a:r>
              <a:rPr lang="en-US"/>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a:p>
          <a:p>
            <a:r>
              <a:rPr lang="en-US"/>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6/13/25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sp>
        <p:nvSpPr>
          <p:cNvPr id="7" name="Title 1">
            <a:extLst>
              <a:ext uri="{FF2B5EF4-FFF2-40B4-BE49-F238E27FC236}">
                <a16:creationId xmlns:a16="http://schemas.microsoft.com/office/drawing/2014/main" id="{AFB655C3-1523-8944-C748-712310DF647E}"/>
              </a:ext>
            </a:extLst>
          </p:cNvPr>
          <p:cNvSpPr>
            <a:spLocks noGrp="1"/>
          </p:cNvSpPr>
          <p:nvPr>
            <p:ph type="ctrTitle"/>
          </p:nvPr>
        </p:nvSpPr>
        <p:spPr>
          <a:xfrm>
            <a:off x="539260" y="665163"/>
            <a:ext cx="10814539" cy="2275997"/>
          </a:xfrm>
        </p:spPr>
        <p:txBody>
          <a:bodyPr anchor="b">
            <a:normAutofit/>
          </a:bodyPr>
          <a:lstStyle>
            <a:lvl1pPr algn="l">
              <a:defRPr sz="3200"/>
            </a:lvl1pPr>
          </a:lstStyle>
          <a:p>
            <a:r>
              <a:rPr lang="en-US"/>
              <a:t>Click to edit Master title style</a:t>
            </a:r>
          </a:p>
        </p:txBody>
      </p:sp>
      <p:sp>
        <p:nvSpPr>
          <p:cNvPr id="9" name="Subtitle 2">
            <a:extLst>
              <a:ext uri="{FF2B5EF4-FFF2-40B4-BE49-F238E27FC236}">
                <a16:creationId xmlns:a16="http://schemas.microsoft.com/office/drawing/2014/main" id="{8549AA31-F254-1C77-9D81-6E096BEE4E1E}"/>
              </a:ext>
            </a:extLst>
          </p:cNvPr>
          <p:cNvSpPr>
            <a:spLocks noGrp="1"/>
          </p:cNvSpPr>
          <p:nvPr>
            <p:ph type="subTitle" idx="1"/>
          </p:nvPr>
        </p:nvSpPr>
        <p:spPr>
          <a:xfrm>
            <a:off x="539260" y="3237827"/>
            <a:ext cx="10128740" cy="2210859"/>
          </a:xfrm>
        </p:spPr>
        <p:txBody>
          <a:bodyPr>
            <a:normAutofit/>
          </a:bodyPr>
          <a:lstStyle>
            <a:lvl1pPr marL="0" indent="0" algn="l">
              <a:buNone/>
              <a:defRPr sz="20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0" name="Straight Connector 9">
            <a:extLst>
              <a:ext uri="{FF2B5EF4-FFF2-40B4-BE49-F238E27FC236}">
                <a16:creationId xmlns:a16="http://schemas.microsoft.com/office/drawing/2014/main" id="{F2349770-58C0-0659-C24A-7B0426FAF748}"/>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4A81EC16-F2D4-3F9B-C86D-3BCAB0633A6F}"/>
              </a:ext>
            </a:extLst>
          </p:cNvPr>
          <p:cNvSpPr/>
          <p:nvPr userDrawn="1"/>
        </p:nvSpPr>
        <p:spPr>
          <a:xfrm>
            <a:off x="539260" y="5630735"/>
            <a:ext cx="6096000" cy="369332"/>
          </a:xfrm>
          <a:prstGeom prst="rect">
            <a:avLst/>
          </a:prstGeom>
        </p:spPr>
        <p:txBody>
          <a:bodyPr>
            <a:spAutoFit/>
          </a:bodyPr>
          <a:lstStyle/>
          <a:p>
            <a:r>
              <a:rPr lang="en-US">
                <a:solidFill>
                  <a:srgbClr val="5C5962"/>
                </a:solidFill>
              </a:rPr>
              <a:t>© 2025 Released under the </a:t>
            </a:r>
            <a:r>
              <a:rPr lang="en-US">
                <a:solidFill>
                  <a:srgbClr val="D41B2C"/>
                </a:solidFill>
                <a:hlinkClick r:id="rId2"/>
              </a:rPr>
              <a:t>CC BY-SA</a:t>
            </a:r>
            <a:r>
              <a:rPr lang="en-US">
                <a:solidFill>
                  <a:srgbClr val="5C5962"/>
                </a:solidFill>
              </a:rPr>
              <a:t> license</a:t>
            </a:r>
            <a:endParaRPr lang="en-US"/>
          </a:p>
        </p:txBody>
      </p:sp>
    </p:spTree>
    <p:extLst>
      <p:ext uri="{BB962C8B-B14F-4D97-AF65-F5344CB8AC3E}">
        <p14:creationId xmlns:p14="http://schemas.microsoft.com/office/powerpoint/2010/main" val="142695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6/13/25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3306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6/13/25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sp>
        <p:nvSpPr>
          <p:cNvPr id="6" name="Title 1">
            <a:extLst>
              <a:ext uri="{FF2B5EF4-FFF2-40B4-BE49-F238E27FC236}">
                <a16:creationId xmlns:a16="http://schemas.microsoft.com/office/drawing/2014/main" id="{75A25075-8F0E-5D99-3424-EC26D4DBC802}"/>
              </a:ext>
            </a:extLst>
          </p:cNvPr>
          <p:cNvSpPr>
            <a:spLocks noGrp="1"/>
          </p:cNvSpPr>
          <p:nvPr>
            <p:ph type="title"/>
          </p:nvPr>
        </p:nvSpPr>
        <p:spPr>
          <a:xfrm>
            <a:off x="838200" y="18255"/>
            <a:ext cx="10515600" cy="1325563"/>
          </a:xfrm>
        </p:spPr>
        <p:txBody>
          <a:bodyPr anchor="b">
            <a:normAutofit/>
          </a:bodyPr>
          <a:lstStyle>
            <a:lvl1pPr>
              <a:defRPr sz="3600"/>
            </a:lvl1pPr>
          </a:lstStyle>
          <a:p>
            <a:r>
              <a:rPr lang="en-US"/>
              <a:t>Click to edit Master title style</a:t>
            </a:r>
          </a:p>
        </p:txBody>
      </p:sp>
      <p:cxnSp>
        <p:nvCxnSpPr>
          <p:cNvPr id="8" name="Straight Connector 7">
            <a:extLst>
              <a:ext uri="{FF2B5EF4-FFF2-40B4-BE49-F238E27FC236}">
                <a16:creationId xmlns:a16="http://schemas.microsoft.com/office/drawing/2014/main" id="{59CFFB23-4154-80C1-A1BD-D541121A9A79}"/>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70578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6/13/25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418035466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6/13/25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1213680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docs.cypress.io/guides/end-to-end-testing/writing-your-first-end-to-end-test"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A0FF9F1-C3EF-FCB6-6A21-E56604181D5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Title 4">
            <a:extLst>
              <a:ext uri="{FF2B5EF4-FFF2-40B4-BE49-F238E27FC236}">
                <a16:creationId xmlns:a16="http://schemas.microsoft.com/office/drawing/2014/main" id="{2254C377-1B0F-1384-BF89-A0A11922F102}"/>
              </a:ext>
            </a:extLst>
          </p:cNvPr>
          <p:cNvSpPr>
            <a:spLocks noGrp="1"/>
          </p:cNvSpPr>
          <p:nvPr>
            <p:ph type="ctrTitle"/>
          </p:nvPr>
        </p:nvSpPr>
        <p:spPr/>
        <p:txBody>
          <a:bodyPr/>
          <a:lstStyle/>
          <a:p>
            <a:r>
              <a:rPr lang="en-US" altLang="en-US">
                <a:sym typeface="Helvetica Neue" charset="0"/>
              </a:rPr>
              <a:t>CS 4530: Fundamentals of Software Engineering</a:t>
            </a:r>
            <a:br>
              <a:rPr lang="en-US" altLang="en-US">
                <a:sym typeface="Helvetica Neue" charset="0"/>
              </a:rPr>
            </a:br>
            <a:r>
              <a:rPr lang="en-US" altLang="en-US">
                <a:sym typeface="Helvetica Neue" charset="0"/>
              </a:rPr>
              <a:t>Module 5, Lesson 5</a:t>
            </a:r>
            <a:br>
              <a:rPr lang="en-US" altLang="en-US">
                <a:sym typeface="Helvetica Neue" charset="0"/>
              </a:rPr>
            </a:br>
            <a:r>
              <a:rPr lang="en-US" altLang="en-US">
                <a:sym typeface="Helvetica Neue" charset="0"/>
              </a:rPr>
              <a:t>Testing Web Applications</a:t>
            </a:r>
            <a:endParaRPr lang="en-US"/>
          </a:p>
        </p:txBody>
      </p:sp>
      <p:sp>
        <p:nvSpPr>
          <p:cNvPr id="6" name="Subtitle 5">
            <a:extLst>
              <a:ext uri="{FF2B5EF4-FFF2-40B4-BE49-F238E27FC236}">
                <a16:creationId xmlns:a16="http://schemas.microsoft.com/office/drawing/2014/main" id="{AD9E3042-0B03-B094-AFA9-0EF3699CF37D}"/>
              </a:ext>
            </a:extLst>
          </p:cNvPr>
          <p:cNvSpPr>
            <a:spLocks noGrp="1"/>
          </p:cNvSpPr>
          <p:nvPr>
            <p:ph type="subTitle" idx="1"/>
          </p:nvPr>
        </p:nvSpPr>
        <p:spPr/>
        <p:txBody>
          <a:bodyPr/>
          <a:lstStyle/>
          <a:p>
            <a:r>
              <a:rPr lang="en-US"/>
              <a:t>Rob Simmons</a:t>
            </a:r>
          </a:p>
          <a:p>
            <a:r>
              <a:rPr lang="en-US"/>
              <a:t>Khoury College of Computer Sciences</a:t>
            </a:r>
          </a:p>
          <a:p>
            <a:endParaRPr lang="en-US"/>
          </a:p>
          <a:p>
            <a:endParaRPr lang="en-US"/>
          </a:p>
        </p:txBody>
      </p:sp>
    </p:spTree>
    <p:extLst>
      <p:ext uri="{BB962C8B-B14F-4D97-AF65-F5344CB8AC3E}">
        <p14:creationId xmlns:p14="http://schemas.microsoft.com/office/powerpoint/2010/main" val="42613780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t>Snapshot Tests </a:t>
            </a:r>
            <a:r>
              <a:rPr lang="en-US"/>
              <a:t>Can </a:t>
            </a:r>
            <a:r>
              <a:t>Detect </a:t>
            </a:r>
            <a:r>
              <a:rPr lang="en-US"/>
              <a:t>GUI </a:t>
            </a:r>
            <a:r>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t>The first time the test runs, it saves a </a:t>
            </a:r>
            <a:r>
              <a:rPr lang="en-US"/>
              <a:t>"</a:t>
            </a:r>
            <a:r>
              <a:t>snapshot</a:t>
            </a:r>
            <a:r>
              <a:rPr lang="en-US"/>
              <a:t>"</a:t>
            </a:r>
            <a:r>
              <a:t> of the rendered GUI</a:t>
            </a:r>
          </a:p>
          <a:p>
            <a:r>
              <a:t>Subsequent runs will fail if the snapshot changes</a:t>
            </a:r>
          </a:p>
        </p:txBody>
      </p:sp>
      <p:sp>
        <p:nvSpPr>
          <p:cNvPr id="438" name="Slide Number"/>
          <p:cNvSpPr txBox="1">
            <a:spLocks noGrp="1"/>
          </p:cNvSpPr>
          <p:nvPr>
            <p:ph type="sldNum" sz="quarter" idx="2"/>
          </p:nvPr>
        </p:nvSpPr>
        <p:spPr>
          <a:xfrm>
            <a:off x="22203052" y="12835870"/>
            <a:ext cx="504548" cy="483910"/>
          </a:xfrm>
          <a:prstGeom prst="rect">
            <a:avLst/>
          </a:prstGeom>
          <a:ln w="254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t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1200" cap="none" spc="0" normalizeH="0" baseline="0" noProof="0" smtClean="0">
                <a:ln>
                  <a:noFill/>
                </a:ln>
                <a:solidFill>
                  <a:srgbClr val="888888"/>
                </a:solidFill>
                <a:effectLst/>
                <a:uLnTx/>
                <a:uFillTx/>
                <a:latin typeface="Calibri Light" panose="020F0302020204030204"/>
                <a:ea typeface="+mj-ea"/>
                <a:cs typeface="+mj-cs"/>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10</a:t>
            </a:fld>
            <a:endParaRPr kumimoji="0" sz="2400" b="0" i="0" u="none" strike="noStrike" kern="1200" cap="none" spc="0" normalizeH="0" baseline="0" noProof="0">
              <a:ln>
                <a:noFill/>
              </a:ln>
              <a:solidFill>
                <a:srgbClr val="888888"/>
              </a:solidFill>
              <a:effectLst/>
              <a:uLnTx/>
              <a:uFillTx/>
              <a:latin typeface="Calibri Light" panose="020F0302020204030204"/>
              <a:ea typeface="+mj-ea"/>
              <a:cs typeface="+mj-cs"/>
              <a:sym typeface="Calibri"/>
            </a:endParaRPr>
          </a:p>
        </p:txBody>
      </p:sp>
      <p:sp>
        <p:nvSpPr>
          <p:cNvPr id="441" name="import renderer from 'react-test-renderer';…"/>
          <p:cNvSpPr txBox="1"/>
          <p:nvPr/>
        </p:nvSpPr>
        <p:spPr>
          <a:xfrm>
            <a:off x="189373" y="3137677"/>
            <a:ext cx="5399352" cy="3046988"/>
          </a:xfrm>
          <a:prstGeom prst="rect">
            <a:avLst/>
          </a:prstGeom>
          <a:ln w="12700">
            <a:solidFill>
              <a:srgbClr val="000000"/>
            </a:solidFill>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tIns="45720" bIns="45720" anchor="ctr">
            <a:spAutoFit/>
          </a:bodyPr>
          <a:lstStyle/>
          <a:p>
            <a:pPr marL="0" marR="0" lvl="0" indent="0" algn="l" defTabSz="457200" rtl="0" eaLnBrk="1" fontAlgn="auto" latinLnBrk="0" hangingPunct="1">
              <a:lnSpc>
                <a:spcPct val="100000"/>
              </a:lnSpc>
              <a:spcBef>
                <a:spcPts val="0"/>
              </a:spcBef>
              <a:spcAft>
                <a:spcPts val="0"/>
              </a:spcAft>
              <a:buClrTx/>
              <a:buSzTx/>
              <a:buFontTx/>
              <a:buNone/>
              <a:tabLst/>
              <a:defRPr sz="3200">
                <a:solidFill>
                  <a:srgbClr val="00733B"/>
                </a:solidFill>
                <a:latin typeface="Courier"/>
                <a:ea typeface="Courier"/>
                <a:cs typeface="Courier"/>
                <a:sym typeface="Courier"/>
              </a:defRPr>
            </a:pPr>
            <a:r>
              <a:rPr kumimoji="0" sz="1600" b="0" i="0" u="none" strike="noStrike" kern="1200" cap="none" spc="0" normalizeH="0" baseline="0" noProof="0">
                <a:ln>
                  <a:noFill/>
                </a:ln>
                <a:solidFill>
                  <a:srgbClr val="011480"/>
                </a:solidFill>
                <a:effectLst/>
                <a:uLnTx/>
                <a:uFillTx/>
                <a:latin typeface="Courier"/>
                <a:cs typeface="Courier"/>
                <a:sym typeface="Courier"/>
              </a:rPr>
              <a:t>import </a:t>
            </a:r>
            <a:r>
              <a:rPr kumimoji="0" sz="1600" b="0" i="0" u="none" strike="noStrike" kern="1200" cap="none" spc="0" normalizeH="0" baseline="0" noProof="0">
                <a:ln>
                  <a:noFill/>
                </a:ln>
                <a:solidFill>
                  <a:srgbClr val="272727"/>
                </a:solidFill>
                <a:effectLst/>
                <a:uLnTx/>
                <a:uFillTx/>
                <a:latin typeface="Courier"/>
                <a:cs typeface="Courier"/>
                <a:sym typeface="Courier"/>
              </a:rPr>
              <a:t>renderer </a:t>
            </a:r>
            <a:r>
              <a:rPr kumimoji="0" sz="1600" b="0" i="0" u="none" strike="noStrike" kern="1200" cap="none" spc="0" normalizeH="0" baseline="0" noProof="0">
                <a:ln>
                  <a:noFill/>
                </a:ln>
                <a:solidFill>
                  <a:srgbClr val="011480"/>
                </a:solidFill>
                <a:effectLst/>
                <a:uLnTx/>
                <a:uFillTx/>
                <a:latin typeface="Courier"/>
                <a:cs typeface="Courier"/>
                <a:sym typeface="Courier"/>
              </a:rPr>
              <a:t>from </a:t>
            </a:r>
            <a:r>
              <a:rPr kumimoji="0" sz="1600" b="0" i="0" u="none" strike="noStrike" kern="1200" cap="none" spc="0" normalizeH="0" baseline="0" noProof="0">
                <a:ln>
                  <a:noFill/>
                </a:ln>
                <a:solidFill>
                  <a:srgbClr val="00733B"/>
                </a:solidFill>
                <a:effectLst/>
                <a:uLnTx/>
                <a:uFillTx/>
                <a:latin typeface="Courier"/>
                <a:cs typeface="Courier"/>
                <a:sym typeface="Courier"/>
              </a:rPr>
              <a:t>'react-test-renderer'</a:t>
            </a:r>
            <a:r>
              <a:rPr kumimoji="0" sz="1600" b="0" i="0" u="none" strike="noStrike" kern="1200" cap="none" spc="0" normalizeH="0" baseline="0" noProof="0">
                <a:ln>
                  <a:noFill/>
                </a:ln>
                <a:solidFill>
                  <a:srgbClr val="272727"/>
                </a:solidFill>
                <a:effectLst/>
                <a:uLnTx/>
                <a:uFillTx/>
                <a:latin typeface="Courier"/>
                <a:cs typeface="Courier"/>
                <a:sym typeface="Courier"/>
              </a:rPr>
              <a:t>;</a:t>
            </a:r>
          </a:p>
          <a:p>
            <a:pPr marL="0" marR="0" lvl="0" indent="0" algn="l" defTabSz="457200" rtl="0" eaLnBrk="1" fontAlgn="auto" latinLnBrk="0" hangingPunct="1">
              <a:lnSpc>
                <a:spcPct val="100000"/>
              </a:lnSpc>
              <a:spcBef>
                <a:spcPts val="0"/>
              </a:spcBef>
              <a:spcAft>
                <a:spcPts val="0"/>
              </a:spcAft>
              <a:buClrTx/>
              <a:buSzTx/>
              <a:buFontTx/>
              <a:buNone/>
              <a:tabLst/>
              <a:defRPr sz="3200">
                <a:solidFill>
                  <a:srgbClr val="00733B"/>
                </a:solidFill>
                <a:latin typeface="Courier"/>
                <a:ea typeface="Courier"/>
                <a:cs typeface="Courier"/>
                <a:sym typeface="Courier"/>
              </a:defRPr>
            </a:pPr>
            <a:r>
              <a:rPr kumimoji="0" sz="1600" b="0" i="0" u="none" strike="noStrike" kern="1200" cap="none" spc="0" normalizeH="0" baseline="0" noProof="0">
                <a:ln>
                  <a:noFill/>
                </a:ln>
                <a:solidFill>
                  <a:srgbClr val="011480"/>
                </a:solidFill>
                <a:effectLst/>
                <a:uLnTx/>
                <a:uFillTx/>
                <a:latin typeface="Courier"/>
                <a:cs typeface="Courier"/>
                <a:sym typeface="Courier"/>
              </a:rPr>
              <a:t>import </a:t>
            </a:r>
            <a:r>
              <a:rPr kumimoji="0" sz="1600" b="0" i="0" u="none" strike="noStrike" kern="1200" cap="none" spc="0" normalizeH="0" baseline="0" noProof="0">
                <a:ln>
                  <a:noFill/>
                </a:ln>
                <a:solidFill>
                  <a:srgbClr val="272727"/>
                </a:solidFill>
                <a:effectLst/>
                <a:uLnTx/>
                <a:uFillTx/>
                <a:latin typeface="Courier"/>
                <a:cs typeface="Courier"/>
                <a:sym typeface="Courier"/>
              </a:rPr>
              <a:t>Link </a:t>
            </a:r>
            <a:r>
              <a:rPr kumimoji="0" sz="1600" b="0" i="0" u="none" strike="noStrike" kern="1200" cap="none" spc="0" normalizeH="0" baseline="0" noProof="0">
                <a:ln>
                  <a:noFill/>
                </a:ln>
                <a:solidFill>
                  <a:srgbClr val="011480"/>
                </a:solidFill>
                <a:effectLst/>
                <a:uLnTx/>
                <a:uFillTx/>
                <a:latin typeface="Courier"/>
                <a:cs typeface="Courier"/>
                <a:sym typeface="Courier"/>
              </a:rPr>
              <a:t>from </a:t>
            </a:r>
            <a:r>
              <a:rPr kumimoji="0" sz="1600" b="0" i="0" u="none" strike="noStrike" kern="1200" cap="none" spc="0" normalizeH="0" baseline="0" noProof="0">
                <a:ln>
                  <a:noFill/>
                </a:ln>
                <a:solidFill>
                  <a:srgbClr val="00733B"/>
                </a:solidFill>
                <a:effectLst/>
                <a:uLnTx/>
                <a:uFillTx/>
                <a:latin typeface="Courier"/>
                <a:cs typeface="Courier"/>
                <a:sym typeface="Courier"/>
              </a:rPr>
              <a:t>'../Link'</a:t>
            </a:r>
            <a:r>
              <a:rPr kumimoji="0" sz="1600" b="0" i="0" u="none" strike="noStrike" kern="1200" cap="none" spc="0" normalizeH="0" baseline="0" noProof="0">
                <a:ln>
                  <a:noFill/>
                </a:ln>
                <a:solidFill>
                  <a:srgbClr val="272727"/>
                </a:solidFill>
                <a:effectLst/>
                <a:uLnTx/>
                <a:uFillTx/>
                <a:latin typeface="Courier"/>
                <a:cs typeface="Courier"/>
                <a:sym typeface="Courier"/>
              </a:rPr>
              <a:t>;</a:t>
            </a:r>
          </a:p>
          <a:p>
            <a:pPr marL="0" marR="0" lvl="0" indent="0" algn="l" defTabSz="457200" rtl="0" eaLnBrk="1" fontAlgn="auto" latinLnBrk="0" hangingPunct="1">
              <a:lnSpc>
                <a:spcPct val="100000"/>
              </a:lnSpc>
              <a:spcBef>
                <a:spcPts val="0"/>
              </a:spcBef>
              <a:spcAft>
                <a:spcPts val="0"/>
              </a:spcAft>
              <a:buClrTx/>
              <a:buSzTx/>
              <a:buFontTx/>
              <a:buNone/>
              <a:tabLst/>
              <a:defRPr sz="3200">
                <a:solidFill>
                  <a:srgbClr val="272727"/>
                </a:solidFill>
                <a:latin typeface="Courier"/>
                <a:ea typeface="Courier"/>
                <a:cs typeface="Courier"/>
                <a:sym typeface="Courier"/>
              </a:defRPr>
            </a:pPr>
            <a:endParaRPr kumimoji="0" sz="1600" b="0" i="0" u="none" strike="noStrike" kern="1200" cap="none" spc="0" normalizeH="0" baseline="0" noProof="0">
              <a:ln>
                <a:noFill/>
              </a:ln>
              <a:solidFill>
                <a:srgbClr val="272727"/>
              </a:solidFill>
              <a:effectLst/>
              <a:uLnTx/>
              <a:uFillTx/>
              <a:latin typeface="Courier"/>
              <a:cs typeface="Courier"/>
              <a:sym typeface="Courier"/>
            </a:endParaRPr>
          </a:p>
          <a:p>
            <a:pPr marL="0" marR="0" lvl="0" indent="0" algn="l" defTabSz="457200" rtl="0" eaLnBrk="1" fontAlgn="auto" latinLnBrk="0" hangingPunct="1">
              <a:lnSpc>
                <a:spcPct val="100000"/>
              </a:lnSpc>
              <a:spcBef>
                <a:spcPts val="0"/>
              </a:spcBef>
              <a:spcAft>
                <a:spcPts val="0"/>
              </a:spcAft>
              <a:buClrTx/>
              <a:buSzTx/>
              <a:buFontTx/>
              <a:buNone/>
              <a:tabLst/>
              <a:defRPr sz="3200">
                <a:solidFill>
                  <a:srgbClr val="00733B"/>
                </a:solidFill>
                <a:latin typeface="Courier"/>
                <a:ea typeface="Courier"/>
                <a:cs typeface="Courier"/>
                <a:sym typeface="Courier"/>
              </a:defRPr>
            </a:pPr>
            <a:r>
              <a:rPr kumimoji="0" sz="1600" b="0" i="0" u="none" strike="noStrike" kern="1200" cap="none" spc="0" normalizeH="0" baseline="0" noProof="0">
                <a:ln>
                  <a:noFill/>
                </a:ln>
                <a:solidFill>
                  <a:srgbClr val="272727"/>
                </a:solidFill>
                <a:effectLst/>
                <a:uLnTx/>
                <a:uFillTx/>
                <a:latin typeface="Courier"/>
                <a:cs typeface="Courier"/>
                <a:sym typeface="Courier"/>
              </a:rPr>
              <a:t>it(</a:t>
            </a:r>
            <a:r>
              <a:rPr kumimoji="0" sz="1600" b="0" i="0" u="none" strike="noStrike" kern="1200" cap="none" spc="0" normalizeH="0" baseline="0" noProof="0">
                <a:ln>
                  <a:noFill/>
                </a:ln>
                <a:solidFill>
                  <a:srgbClr val="00733B"/>
                </a:solidFill>
                <a:effectLst/>
                <a:uLnTx/>
                <a:uFillTx/>
                <a:latin typeface="Courier"/>
                <a:cs typeface="Courier"/>
                <a:sym typeface="Courier"/>
              </a:rPr>
              <a:t>'renders correctly'</a:t>
            </a:r>
            <a:r>
              <a:rPr kumimoji="0" sz="1600" b="0" i="0" u="none" strike="noStrike" kern="1200" cap="none" spc="0" normalizeH="0" baseline="0" noProof="0">
                <a:ln>
                  <a:noFill/>
                </a:ln>
                <a:solidFill>
                  <a:srgbClr val="272727"/>
                </a:solidFill>
                <a:effectLst/>
                <a:uLnTx/>
                <a:uFillTx/>
                <a:latin typeface="Courier"/>
                <a:cs typeface="Courier"/>
                <a:sym typeface="Courier"/>
              </a:rPr>
              <a:t>, () =&gt; {</a:t>
            </a:r>
          </a:p>
          <a:p>
            <a:pPr marL="0" marR="0" lvl="0" indent="0" algn="l" defTabSz="457200" rtl="0" eaLnBrk="1" fontAlgn="auto" latinLnBrk="0" hangingPunct="1">
              <a:lnSpc>
                <a:spcPct val="100000"/>
              </a:lnSpc>
              <a:spcBef>
                <a:spcPts val="0"/>
              </a:spcBef>
              <a:spcAft>
                <a:spcPts val="0"/>
              </a:spcAft>
              <a:buClrTx/>
              <a:buSzTx/>
              <a:buFontTx/>
              <a:buNone/>
              <a:tabLst/>
              <a:defRPr sz="3200">
                <a:solidFill>
                  <a:srgbClr val="272727"/>
                </a:solidFill>
                <a:latin typeface="Courier"/>
                <a:ea typeface="Courier"/>
                <a:cs typeface="Courier"/>
                <a:sym typeface="Courier"/>
              </a:defRPr>
            </a:pPr>
            <a:r>
              <a:rPr kumimoji="0" sz="1600" b="0" i="0" u="none" strike="noStrike" kern="1200" cap="none" spc="0" normalizeH="0" baseline="0" noProof="0">
                <a:ln>
                  <a:noFill/>
                </a:ln>
                <a:solidFill>
                  <a:srgbClr val="272727"/>
                </a:solidFill>
                <a:effectLst/>
                <a:uLnTx/>
                <a:uFillTx/>
                <a:latin typeface="Courier"/>
                <a:cs typeface="Courier"/>
                <a:sym typeface="Courier"/>
              </a:rPr>
              <a:t>  </a:t>
            </a:r>
            <a:r>
              <a:rPr kumimoji="0" sz="1600" b="0" i="0" u="none" strike="noStrike" kern="1200" cap="none" spc="0" normalizeH="0" baseline="0" noProof="0">
                <a:ln>
                  <a:noFill/>
                </a:ln>
                <a:solidFill>
                  <a:srgbClr val="011480"/>
                </a:solidFill>
                <a:effectLst/>
                <a:uLnTx/>
                <a:uFillTx/>
                <a:latin typeface="Courier"/>
                <a:cs typeface="Courier"/>
                <a:sym typeface="Courier"/>
              </a:rPr>
              <a:t>const </a:t>
            </a:r>
            <a:r>
              <a:rPr kumimoji="0" sz="1600" b="0" i="0" u="none" strike="noStrike" kern="1200" cap="none" spc="0" normalizeH="0" baseline="0" noProof="0">
                <a:ln>
                  <a:noFill/>
                </a:ln>
                <a:solidFill>
                  <a:srgbClr val="272727"/>
                </a:solidFill>
                <a:effectLst/>
                <a:uLnTx/>
                <a:uFillTx/>
                <a:latin typeface="Courier"/>
                <a:cs typeface="Courier"/>
                <a:sym typeface="Courier"/>
              </a:rPr>
              <a:t>tree = renderer</a:t>
            </a:r>
          </a:p>
          <a:p>
            <a:pPr marL="0" marR="0" lvl="0" indent="0" algn="l" defTabSz="457200" rtl="0" eaLnBrk="1" fontAlgn="auto" latinLnBrk="0" hangingPunct="1">
              <a:lnSpc>
                <a:spcPct val="100000"/>
              </a:lnSpc>
              <a:spcBef>
                <a:spcPts val="0"/>
              </a:spcBef>
              <a:spcAft>
                <a:spcPts val="0"/>
              </a:spcAft>
              <a:buClrTx/>
              <a:buSzTx/>
              <a:buFontTx/>
              <a:buNone/>
              <a:tabLst/>
              <a:defRPr sz="3200">
                <a:solidFill>
                  <a:srgbClr val="00733B"/>
                </a:solidFill>
                <a:latin typeface="Courier"/>
                <a:ea typeface="Courier"/>
                <a:cs typeface="Courier"/>
                <a:sym typeface="Courier"/>
              </a:defRPr>
            </a:pPr>
            <a:r>
              <a:rPr kumimoji="0" sz="1600" b="0" i="0" u="none" strike="noStrike" kern="1200" cap="none" spc="0" normalizeH="0" baseline="0" noProof="0">
                <a:ln>
                  <a:noFill/>
                </a:ln>
                <a:solidFill>
                  <a:srgbClr val="272727"/>
                </a:solidFill>
                <a:effectLst/>
                <a:uLnTx/>
                <a:uFillTx/>
                <a:latin typeface="Courier"/>
                <a:cs typeface="Courier"/>
                <a:sym typeface="Courier"/>
              </a:rPr>
              <a:t>    .create(&lt;Link page=</a:t>
            </a:r>
            <a:r>
              <a:rPr kumimoji="0" lang="en-US" sz="1600" b="0" i="0" u="none" strike="noStrike" kern="1200" cap="none" spc="0" normalizeH="0" baseline="0" noProof="0">
                <a:ln>
                  <a:noFill/>
                </a:ln>
                <a:solidFill>
                  <a:srgbClr val="00733B"/>
                </a:solidFill>
                <a:effectLst/>
                <a:uLnTx/>
                <a:uFillTx/>
                <a:latin typeface="Courier"/>
                <a:cs typeface="Courier"/>
                <a:sym typeface="Courier"/>
              </a:rPr>
              <a:t>"</a:t>
            </a:r>
            <a:r>
              <a:rPr kumimoji="0" sz="1600" b="0" i="0" u="none" strike="noStrike" kern="1200" cap="none" spc="0" normalizeH="0" baseline="0" noProof="0">
                <a:ln>
                  <a:noFill/>
                </a:ln>
                <a:solidFill>
                  <a:srgbClr val="00733B"/>
                </a:solidFill>
                <a:effectLst/>
                <a:uLnTx/>
                <a:uFillTx/>
                <a:latin typeface="Courier"/>
                <a:cs typeface="Courier"/>
                <a:sym typeface="Courier"/>
              </a:rPr>
              <a:t>http://www.facebook.com</a:t>
            </a:r>
            <a:r>
              <a:rPr kumimoji="0" lang="en-US" sz="1600" b="0" i="0" u="none" strike="noStrike" kern="1200" cap="none" spc="0" normalizeH="0" baseline="0" noProof="0">
                <a:ln>
                  <a:noFill/>
                </a:ln>
                <a:solidFill>
                  <a:srgbClr val="00733B"/>
                </a:solidFill>
                <a:effectLst/>
                <a:uLnTx/>
                <a:uFillTx/>
                <a:latin typeface="Courier"/>
                <a:cs typeface="Courier"/>
                <a:sym typeface="Courier"/>
              </a:rPr>
              <a:t>"</a:t>
            </a:r>
            <a:r>
              <a:rPr kumimoji="0" sz="1600" b="0" i="0" u="none" strike="noStrike" kern="1200" cap="none" spc="0" normalizeH="0" baseline="0" noProof="0">
                <a:ln>
                  <a:noFill/>
                </a:ln>
                <a:solidFill>
                  <a:srgbClr val="272727"/>
                </a:solidFill>
                <a:effectLst/>
                <a:uLnTx/>
                <a:uFillTx/>
                <a:latin typeface="Courier"/>
                <a:cs typeface="Courier"/>
                <a:sym typeface="Courier"/>
              </a:rPr>
              <a:t>&gt;Facebook&lt;</a:t>
            </a:r>
            <a:r>
              <a:rPr kumimoji="0" sz="1600" b="0" i="0" u="none" strike="noStrike" kern="1200" cap="none" spc="0" normalizeH="0" baseline="0" noProof="0">
                <a:ln>
                  <a:noFill/>
                </a:ln>
                <a:solidFill>
                  <a:srgbClr val="0432FF"/>
                </a:solidFill>
                <a:effectLst/>
                <a:uLnTx/>
                <a:uFillTx/>
                <a:latin typeface="Courier"/>
                <a:cs typeface="Courier"/>
                <a:sym typeface="Courier"/>
              </a:rPr>
              <a:t>/Link&gt;)</a:t>
            </a:r>
          </a:p>
          <a:p>
            <a:pPr marL="0" marR="0" lvl="0" indent="0" algn="l" defTabSz="457200" rtl="0" eaLnBrk="1" fontAlgn="auto" latinLnBrk="0" hangingPunct="1">
              <a:lnSpc>
                <a:spcPct val="100000"/>
              </a:lnSpc>
              <a:spcBef>
                <a:spcPts val="0"/>
              </a:spcBef>
              <a:spcAft>
                <a:spcPts val="0"/>
              </a:spcAft>
              <a:buClrTx/>
              <a:buSzTx/>
              <a:buFontTx/>
              <a:buNone/>
              <a:tabLst/>
              <a:defRPr sz="3200">
                <a:solidFill>
                  <a:srgbClr val="272727"/>
                </a:solidFill>
                <a:latin typeface="Courier"/>
                <a:ea typeface="Courier"/>
                <a:cs typeface="Courier"/>
                <a:sym typeface="Courier"/>
              </a:defRPr>
            </a:pPr>
            <a:r>
              <a:rPr kumimoji="0" sz="1600" b="0" i="0" u="none" strike="noStrike" kern="1200" cap="none" spc="0" normalizeH="0" baseline="0" noProof="0">
                <a:ln>
                  <a:noFill/>
                </a:ln>
                <a:solidFill>
                  <a:srgbClr val="0432FF"/>
                </a:solidFill>
                <a:effectLst/>
                <a:uLnTx/>
                <a:uFillTx/>
                <a:latin typeface="Courier"/>
                <a:cs typeface="Courier"/>
                <a:sym typeface="Courier"/>
              </a:rPr>
              <a:t>      </a:t>
            </a:r>
            <a:r>
              <a:rPr kumimoji="0" sz="1600" b="0" i="0" u="none" strike="noStrike" kern="1200" cap="none" spc="0" normalizeH="0" baseline="0" noProof="0">
                <a:ln>
                  <a:noFill/>
                </a:ln>
                <a:solidFill>
                  <a:srgbClr val="272727"/>
                </a:solidFill>
                <a:effectLst/>
                <a:uLnTx/>
                <a:uFillTx/>
                <a:latin typeface="Courier"/>
                <a:cs typeface="Courier"/>
                <a:sym typeface="Courier"/>
              </a:rPr>
              <a:t>.</a:t>
            </a:r>
            <a:r>
              <a:rPr kumimoji="0" sz="1600" b="0" i="0" u="none" strike="noStrike" kern="1200" cap="none" spc="0" normalizeH="0" baseline="0" noProof="0" err="1">
                <a:ln>
                  <a:noFill/>
                </a:ln>
                <a:solidFill>
                  <a:srgbClr val="272727"/>
                </a:solidFill>
                <a:effectLst/>
                <a:uLnTx/>
                <a:uFillTx/>
                <a:latin typeface="Courier"/>
                <a:cs typeface="Courier"/>
                <a:sym typeface="Courier"/>
              </a:rPr>
              <a:t>toJSON</a:t>
            </a:r>
            <a:r>
              <a:rPr kumimoji="0" sz="1600" b="0" i="0" u="none" strike="noStrike" kern="1200" cap="none" spc="0" normalizeH="0" baseline="0" noProof="0">
                <a:ln>
                  <a:noFill/>
                </a:ln>
                <a:solidFill>
                  <a:srgbClr val="272727"/>
                </a:solidFill>
                <a:effectLst/>
                <a:uLnTx/>
                <a:uFillTx/>
                <a:latin typeface="Courier"/>
                <a:cs typeface="Courier"/>
                <a:sym typeface="Courier"/>
              </a:rPr>
              <a:t>();</a:t>
            </a:r>
          </a:p>
          <a:p>
            <a:pPr marL="0" marR="0" lvl="0" indent="0" algn="l" defTabSz="457200" rtl="0" eaLnBrk="1" fontAlgn="auto" latinLnBrk="0" hangingPunct="1">
              <a:lnSpc>
                <a:spcPct val="100000"/>
              </a:lnSpc>
              <a:spcBef>
                <a:spcPts val="0"/>
              </a:spcBef>
              <a:spcAft>
                <a:spcPts val="0"/>
              </a:spcAft>
              <a:buClrTx/>
              <a:buSzTx/>
              <a:buFontTx/>
              <a:buNone/>
              <a:tabLst/>
              <a:defRPr sz="3200">
                <a:solidFill>
                  <a:srgbClr val="272727"/>
                </a:solidFill>
                <a:latin typeface="Courier"/>
                <a:ea typeface="Courier"/>
                <a:cs typeface="Courier"/>
                <a:sym typeface="Courier"/>
              </a:defRPr>
            </a:pPr>
            <a:r>
              <a:rPr kumimoji="0" sz="1600" b="0" i="0" u="none" strike="noStrike" kern="1200" cap="none" spc="0" normalizeH="0" baseline="0" noProof="0">
                <a:ln>
                  <a:noFill/>
                </a:ln>
                <a:solidFill>
                  <a:srgbClr val="272727"/>
                </a:solidFill>
                <a:effectLst/>
                <a:uLnTx/>
                <a:uFillTx/>
                <a:latin typeface="Courier"/>
                <a:cs typeface="Courier"/>
                <a:sym typeface="Courier"/>
              </a:rPr>
              <a:t>  expect(tree).</a:t>
            </a:r>
            <a:r>
              <a:rPr kumimoji="0" sz="1600" b="0" i="0" u="none" strike="noStrike" kern="1200" cap="none" spc="0" normalizeH="0" baseline="0" noProof="0" err="1">
                <a:ln>
                  <a:noFill/>
                </a:ln>
                <a:solidFill>
                  <a:srgbClr val="272727"/>
                </a:solidFill>
                <a:effectLst/>
                <a:uLnTx/>
                <a:uFillTx/>
                <a:latin typeface="Courier"/>
                <a:cs typeface="Courier"/>
                <a:sym typeface="Courier"/>
              </a:rPr>
              <a:t>toMatchSnapshot</a:t>
            </a:r>
            <a:r>
              <a:rPr kumimoji="0" sz="1600" b="0" i="0" u="none" strike="noStrike" kern="1200" cap="none" spc="0" normalizeH="0" baseline="0" noProof="0">
                <a:ln>
                  <a:noFill/>
                </a:ln>
                <a:solidFill>
                  <a:srgbClr val="272727"/>
                </a:solidFill>
                <a:effectLst/>
                <a:uLnTx/>
                <a:uFillTx/>
                <a:latin typeface="Courier"/>
                <a:cs typeface="Courier"/>
                <a:sym typeface="Courier"/>
              </a:rPr>
              <a:t>();</a:t>
            </a:r>
          </a:p>
          <a:p>
            <a:pPr marL="0" marR="0" lvl="0" indent="0" algn="l" defTabSz="457200" rtl="0" eaLnBrk="1" fontAlgn="auto" latinLnBrk="0" hangingPunct="1">
              <a:lnSpc>
                <a:spcPct val="100000"/>
              </a:lnSpc>
              <a:spcBef>
                <a:spcPts val="0"/>
              </a:spcBef>
              <a:spcAft>
                <a:spcPts val="0"/>
              </a:spcAft>
              <a:buClrTx/>
              <a:buSzTx/>
              <a:buFontTx/>
              <a:buNone/>
              <a:tabLst/>
              <a:defRPr sz="3200">
                <a:solidFill>
                  <a:srgbClr val="272727"/>
                </a:solidFill>
                <a:latin typeface="Courier"/>
                <a:ea typeface="Courier"/>
                <a:cs typeface="Courier"/>
                <a:sym typeface="Courier"/>
              </a:defRPr>
            </a:pPr>
            <a:r>
              <a:rPr kumimoji="0" sz="1600" b="0" i="0" u="none" strike="noStrike" kern="1200" cap="none" spc="0" normalizeH="0" baseline="0" noProof="0">
                <a:ln>
                  <a:noFill/>
                </a:ln>
                <a:solidFill>
                  <a:srgbClr val="272727"/>
                </a:solidFill>
                <a:effectLst/>
                <a:uLnTx/>
                <a:uFillTx/>
                <a:latin typeface="Courier"/>
                <a:cs typeface="Courier"/>
                <a:sym typeface="Courier"/>
              </a:rPr>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5586963" y="2875818"/>
            <a:ext cx="8348647" cy="5641223"/>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838200" y="1500160"/>
            <a:ext cx="10515600" cy="4351339"/>
          </a:xfrm>
        </p:spPr>
        <p:txBody>
          <a:bodyPr/>
          <a:lstStyle/>
          <a:p>
            <a:r>
              <a:rPr lang="en-US"/>
              <a:t>Capture a visual snapshot of an application under a state</a:t>
            </a:r>
          </a:p>
          <a:p>
            <a:r>
              <a:rPr lang="en-US"/>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3547" y="2518082"/>
            <a:ext cx="9144907" cy="401675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8611961" y="6534835"/>
            <a:ext cx="3580039" cy="23083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panose="020F0502020204030204"/>
                <a:ea typeface="+mn-ea"/>
                <a:cs typeface="+mn-cs"/>
                <a:hlinkClick r:id="rId4"/>
              </a:rPr>
              <a:t>https://github.com/newsuk/AyeSpy</a:t>
            </a:r>
            <a:endParaRPr kumimoji="0" lang="en-US"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71442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6F010-AFE7-D36F-FE01-A5B6B3C43C36}"/>
              </a:ext>
            </a:extLst>
          </p:cNvPr>
          <p:cNvSpPr>
            <a:spLocks noGrp="1"/>
          </p:cNvSpPr>
          <p:nvPr>
            <p:ph type="title"/>
          </p:nvPr>
        </p:nvSpPr>
        <p:spPr/>
        <p:txBody>
          <a:bodyPr/>
          <a:lstStyle/>
          <a:p>
            <a:r>
              <a:rPr lang="en-US"/>
              <a:t>Terms worth knowing!</a:t>
            </a:r>
          </a:p>
        </p:txBody>
      </p:sp>
      <p:sp>
        <p:nvSpPr>
          <p:cNvPr id="3" name="Content Placeholder 2">
            <a:extLst>
              <a:ext uri="{FF2B5EF4-FFF2-40B4-BE49-F238E27FC236}">
                <a16:creationId xmlns:a16="http://schemas.microsoft.com/office/drawing/2014/main" id="{604AAC62-6E8E-BBA6-43B1-60140A350654}"/>
              </a:ext>
            </a:extLst>
          </p:cNvPr>
          <p:cNvSpPr>
            <a:spLocks noGrp="1"/>
          </p:cNvSpPr>
          <p:nvPr>
            <p:ph idx="1"/>
          </p:nvPr>
        </p:nvSpPr>
        <p:spPr>
          <a:xfrm>
            <a:off x="838200" y="1500159"/>
            <a:ext cx="7887346" cy="5094071"/>
          </a:xfrm>
        </p:spPr>
        <p:txBody>
          <a:bodyPr/>
          <a:lstStyle/>
          <a:p>
            <a:r>
              <a:rPr lang="en-US" b="1"/>
              <a:t>Snapshot testing </a:t>
            </a:r>
            <a:r>
              <a:rPr lang="en-US"/>
              <a:t>— doing particular actions and storing the rendered HTML/DOM</a:t>
            </a:r>
          </a:p>
          <a:p>
            <a:r>
              <a:rPr lang="en-US" b="1"/>
              <a:t>Visual testing</a:t>
            </a:r>
            <a:r>
              <a:rPr lang="en-US"/>
              <a:t> — doing particular actions and storing the rendered pixels</a:t>
            </a:r>
          </a:p>
          <a:p>
            <a:endParaRPr lang="en-US"/>
          </a:p>
          <a:p>
            <a:pPr marL="0" indent="0">
              <a:buNone/>
            </a:pPr>
            <a:r>
              <a:rPr lang="en-US"/>
              <a:t>How to perform actions? No good answers only tradeoffs</a:t>
            </a:r>
          </a:p>
          <a:p>
            <a:r>
              <a:rPr lang="en-US"/>
              <a:t>Click these particular coordinates</a:t>
            </a:r>
          </a:p>
          <a:p>
            <a:r>
              <a:rPr lang="en-US"/>
              <a:t>Search for a button with this user-visible text in it</a:t>
            </a:r>
          </a:p>
          <a:p>
            <a:r>
              <a:rPr lang="en-US"/>
              <a:t>Search for a button with this id or user-invisible quality</a:t>
            </a:r>
          </a:p>
          <a:p>
            <a:endParaRPr lang="en-US" b="1"/>
          </a:p>
        </p:txBody>
      </p:sp>
      <p:sp>
        <p:nvSpPr>
          <p:cNvPr id="4" name="Slide Number Placeholder 3">
            <a:extLst>
              <a:ext uri="{FF2B5EF4-FFF2-40B4-BE49-F238E27FC236}">
                <a16:creationId xmlns:a16="http://schemas.microsoft.com/office/drawing/2014/main" id="{1AAA3DE4-EEED-8E25-D887-3B0A7737402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883764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AB0CE65-BDB1-C168-572A-D7EA52C2455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12066264-E3CE-DDDB-EF2D-9F77B7D334E6}"/>
              </a:ext>
            </a:extLst>
          </p:cNvPr>
          <p:cNvSpPr>
            <a:spLocks noGrp="1"/>
          </p:cNvSpPr>
          <p:nvPr>
            <p:ph type="title"/>
          </p:nvPr>
        </p:nvSpPr>
        <p:spPr/>
        <p:txBody>
          <a:bodyPr/>
          <a:lstStyle/>
          <a:p>
            <a:r>
              <a:rPr lang="en-US"/>
              <a:t>Software interacts with an environment</a:t>
            </a:r>
          </a:p>
        </p:txBody>
      </p:sp>
      <p:sp>
        <p:nvSpPr>
          <p:cNvPr id="4" name="Freeform 26">
            <a:extLst>
              <a:ext uri="{FF2B5EF4-FFF2-40B4-BE49-F238E27FC236}">
                <a16:creationId xmlns:a16="http://schemas.microsoft.com/office/drawing/2014/main" id="{38AA5BB7-6B13-B110-983D-63D15E4552F8}"/>
              </a:ext>
            </a:extLst>
          </p:cNvPr>
          <p:cNvSpPr/>
          <p:nvPr/>
        </p:nvSpPr>
        <p:spPr>
          <a:xfrm>
            <a:off x="1445342" y="1548581"/>
            <a:ext cx="2798484" cy="3396882"/>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alphaModFix amt="20000"/>
            </a:blip>
          </a:blipFill>
          <a:ln w="25400">
            <a:solidFill>
              <a:srgbClr val="0070C0">
                <a:alpha val="20000"/>
              </a:srgbClr>
            </a:solidFill>
            <a:prstDash val="dash"/>
            <a:miter/>
          </a:ln>
        </p:spPr>
        <p:txBody>
          <a:bodyPr tIns="45720" bIns="45720" anchor="ctr"/>
          <a:lstStyle/>
          <a:p>
            <a:pPr marL="0" marR="0" lvl="0" indent="0" algn="ctr"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Freeform 23">
            <a:extLst>
              <a:ext uri="{FF2B5EF4-FFF2-40B4-BE49-F238E27FC236}">
                <a16:creationId xmlns:a16="http://schemas.microsoft.com/office/drawing/2014/main" id="{AB3C9081-4B40-C95A-B346-ABC1462261D1}"/>
              </a:ext>
            </a:extLst>
          </p:cNvPr>
          <p:cNvSpPr/>
          <p:nvPr/>
        </p:nvSpPr>
        <p:spPr>
          <a:xfrm>
            <a:off x="3126658" y="3791908"/>
            <a:ext cx="5117691" cy="2903861"/>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45720" bIns="45720" anchor="ctr"/>
          <a:lstStyle/>
          <a:p>
            <a:pPr marL="0" marR="0" lvl="0" indent="0" algn="ctr"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nvGrpSpPr>
          <p:cNvPr id="6" name="Freeform 21">
            <a:extLst>
              <a:ext uri="{FF2B5EF4-FFF2-40B4-BE49-F238E27FC236}">
                <a16:creationId xmlns:a16="http://schemas.microsoft.com/office/drawing/2014/main" id="{096FE761-540A-8D42-EE7C-EA93D24F94D3}"/>
              </a:ext>
            </a:extLst>
          </p:cNvPr>
          <p:cNvGrpSpPr/>
          <p:nvPr/>
        </p:nvGrpSpPr>
        <p:grpSpPr>
          <a:xfrm>
            <a:off x="7013476" y="1533832"/>
            <a:ext cx="4888473" cy="3510117"/>
            <a:chOff x="-1" y="0"/>
            <a:chExt cx="9776943" cy="7020232"/>
          </a:xfrm>
        </p:grpSpPr>
        <p:sp>
          <p:nvSpPr>
            <p:cNvPr id="7" name="Line">
              <a:extLst>
                <a:ext uri="{FF2B5EF4-FFF2-40B4-BE49-F238E27FC236}">
                  <a16:creationId xmlns:a16="http://schemas.microsoft.com/office/drawing/2014/main" id="{27E501A1-C112-5615-4D60-BDC1339209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45720" tIns="45720" rIns="45720" bIns="4572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8" name="Mo">
              <a:extLst>
                <a:ext uri="{FF2B5EF4-FFF2-40B4-BE49-F238E27FC236}">
                  <a16:creationId xmlns:a16="http://schemas.microsoft.com/office/drawing/2014/main" id="{49959751-EA97-05AB-63F5-CD5612D6B844}"/>
                </a:ext>
              </a:extLst>
            </p:cNvPr>
            <p:cNvSpPr txBox="1"/>
            <p:nvPr/>
          </p:nvSpPr>
          <p:spPr>
            <a:xfrm>
              <a:off x="104141" y="3279283"/>
              <a:ext cx="9568661" cy="461664"/>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lvl1pPr algn="ctr">
                <a:defRPr>
                  <a:solidFill>
                    <a:srgbClr val="FFFFFF"/>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sz="900" b="0" i="0" u="none" strike="noStrike" kern="1200" cap="none" spc="0" normalizeH="0" baseline="0" noProof="0">
                  <a:ln>
                    <a:noFill/>
                  </a:ln>
                  <a:solidFill>
                    <a:srgbClr val="FFFFFF"/>
                  </a:solidFill>
                  <a:effectLst/>
                  <a:uLnTx/>
                  <a:uFillTx/>
                  <a:latin typeface="Calibri" panose="020F0502020204030204"/>
                  <a:ea typeface="+mn-ea"/>
                  <a:cs typeface="+mn-cs"/>
                </a:rPr>
                <a:t>Mo</a:t>
              </a:r>
            </a:p>
          </p:txBody>
        </p:sp>
      </p:grpSp>
      <p:sp>
        <p:nvSpPr>
          <p:cNvPr id="9" name="Slide Number Placeholder 2">
            <a:extLst>
              <a:ext uri="{FF2B5EF4-FFF2-40B4-BE49-F238E27FC236}">
                <a16:creationId xmlns:a16="http://schemas.microsoft.com/office/drawing/2014/main" id="{682A26F7-1178-E410-6AB6-A7EC9CA79A13}"/>
              </a:ext>
            </a:extLst>
          </p:cNvPr>
          <p:cNvSpPr txBox="1">
            <a:spLocks/>
          </p:cNvSpPr>
          <p:nvPr/>
        </p:nvSpPr>
        <p:spPr>
          <a:xfrm>
            <a:off x="8610600" y="6356350"/>
            <a:ext cx="2743200" cy="36512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wrap="none" lIns="91440" tIns="91439" rIns="91440" bIns="91439"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lang="en-US" sz="1800" b="0" i="0" u="none" strike="noStrike" cap="none" spc="0" normalizeH="0" baseline="0">
                <a:ln>
                  <a:noFill/>
                </a:ln>
                <a:solidFill>
                  <a:srgbClr val="000000"/>
                </a:solidFill>
                <a:effectLst/>
                <a:uFillTx/>
              </a:defRPr>
            </a:defPPr>
            <a:lvl1pPr marL="0" marR="0" indent="0" algn="r" defTabSz="1828800" rtl="0" eaLnBrk="1" fontAlgn="auto" latinLnBrk="0" hangingPunct="0">
              <a:lnSpc>
                <a:spcPct val="100000"/>
              </a:lnSpc>
              <a:spcBef>
                <a:spcPts val="0"/>
              </a:spcBef>
              <a:spcAft>
                <a:spcPts val="0"/>
              </a:spcAft>
              <a:buClrTx/>
              <a:buSzTx/>
              <a:buFontTx/>
              <a:buNone/>
              <a:tabLst/>
              <a:defRPr kumimoji="0" sz="2400" b="0" i="0" u="none" strike="noStrike" kern="1200" cap="none" spc="0" normalizeH="0" baseline="0">
                <a:ln>
                  <a:noFill/>
                </a:ln>
                <a:solidFill>
                  <a:srgbClr val="888888"/>
                </a:solidFill>
                <a:effectLst/>
                <a:uFillTx/>
                <a:latin typeface="+mj-lt"/>
                <a:ea typeface="+mj-ea"/>
                <a:cs typeface="+mj-cs"/>
                <a:sym typeface="Calibri"/>
              </a:defRPr>
            </a:lvl1pPr>
            <a:lvl2pPr marL="0" marR="0" indent="457200" algn="l" defTabSz="1828800" rtl="0" eaLnBrk="1" fontAlgn="auto" latinLnBrk="0" hangingPunct="0">
              <a:lnSpc>
                <a:spcPct val="100000"/>
              </a:lnSpc>
              <a:spcBef>
                <a:spcPts val="0"/>
              </a:spcBef>
              <a:spcAft>
                <a:spcPts val="0"/>
              </a:spcAft>
              <a:buClrTx/>
              <a:buSzTx/>
              <a:buFontTx/>
              <a:buNone/>
              <a:tabLst/>
              <a:defRPr kumimoji="0" sz="3600" b="0" i="0" u="none" strike="noStrike" kern="1200" cap="none" spc="0" normalizeH="0" baseline="0">
                <a:ln>
                  <a:noFill/>
                </a:ln>
                <a:solidFill>
                  <a:srgbClr val="000000"/>
                </a:solidFill>
                <a:effectLst/>
                <a:uFillTx/>
                <a:latin typeface="+mj-lt"/>
                <a:ea typeface="+mj-ea"/>
                <a:cs typeface="+mj-cs"/>
                <a:sym typeface="Calibri"/>
              </a:defRPr>
            </a:lvl2pPr>
            <a:lvl3pPr marL="0" marR="0" indent="914400" algn="l" defTabSz="1828800" rtl="0" eaLnBrk="1" fontAlgn="auto" latinLnBrk="0" hangingPunct="0">
              <a:lnSpc>
                <a:spcPct val="100000"/>
              </a:lnSpc>
              <a:spcBef>
                <a:spcPts val="0"/>
              </a:spcBef>
              <a:spcAft>
                <a:spcPts val="0"/>
              </a:spcAft>
              <a:buClrTx/>
              <a:buSzTx/>
              <a:buFontTx/>
              <a:buNone/>
              <a:tabLst/>
              <a:defRPr kumimoji="0" sz="3600" b="0" i="0" u="none" strike="noStrike" kern="1200" cap="none" spc="0" normalizeH="0" baseline="0">
                <a:ln>
                  <a:noFill/>
                </a:ln>
                <a:solidFill>
                  <a:srgbClr val="000000"/>
                </a:solidFill>
                <a:effectLst/>
                <a:uFillTx/>
                <a:latin typeface="+mj-lt"/>
                <a:ea typeface="+mj-ea"/>
                <a:cs typeface="+mj-cs"/>
                <a:sym typeface="Calibri"/>
              </a:defRPr>
            </a:lvl3pPr>
            <a:lvl4pPr marL="0" marR="0" indent="1371600" algn="l" defTabSz="1828800" rtl="0" eaLnBrk="1" fontAlgn="auto" latinLnBrk="0" hangingPunct="0">
              <a:lnSpc>
                <a:spcPct val="100000"/>
              </a:lnSpc>
              <a:spcBef>
                <a:spcPts val="0"/>
              </a:spcBef>
              <a:spcAft>
                <a:spcPts val="0"/>
              </a:spcAft>
              <a:buClrTx/>
              <a:buSzTx/>
              <a:buFontTx/>
              <a:buNone/>
              <a:tabLst/>
              <a:defRPr kumimoji="0" sz="3600" b="0" i="0" u="none" strike="noStrike" kern="1200" cap="none" spc="0" normalizeH="0" baseline="0">
                <a:ln>
                  <a:noFill/>
                </a:ln>
                <a:solidFill>
                  <a:srgbClr val="000000"/>
                </a:solidFill>
                <a:effectLst/>
                <a:uFillTx/>
                <a:latin typeface="+mj-lt"/>
                <a:ea typeface="+mj-ea"/>
                <a:cs typeface="+mj-cs"/>
                <a:sym typeface="Calibri"/>
              </a:defRPr>
            </a:lvl4pPr>
            <a:lvl5pPr marL="0" marR="0" indent="1828800" algn="l" defTabSz="1828800" rtl="0" eaLnBrk="1" fontAlgn="auto" latinLnBrk="0" hangingPunct="0">
              <a:lnSpc>
                <a:spcPct val="100000"/>
              </a:lnSpc>
              <a:spcBef>
                <a:spcPts val="0"/>
              </a:spcBef>
              <a:spcAft>
                <a:spcPts val="0"/>
              </a:spcAft>
              <a:buClrTx/>
              <a:buSzTx/>
              <a:buFontTx/>
              <a:buNone/>
              <a:tabLst/>
              <a:defRPr kumimoji="0" sz="3600" b="0" i="0" u="none" strike="noStrike" kern="1200" cap="none" spc="0" normalizeH="0" baseline="0">
                <a:ln>
                  <a:noFill/>
                </a:ln>
                <a:solidFill>
                  <a:srgbClr val="000000"/>
                </a:solidFill>
                <a:effectLst/>
                <a:uFillTx/>
                <a:latin typeface="+mj-lt"/>
                <a:ea typeface="+mj-ea"/>
                <a:cs typeface="+mj-cs"/>
                <a:sym typeface="Calibri"/>
              </a:defRPr>
            </a:lvl5pPr>
            <a:lvl6pPr marL="0" marR="0" indent="2286000" algn="l" defTabSz="1828800" rtl="0" eaLnBrk="1" fontAlgn="auto" latinLnBrk="0" hangingPunct="0">
              <a:lnSpc>
                <a:spcPct val="100000"/>
              </a:lnSpc>
              <a:spcBef>
                <a:spcPts val="0"/>
              </a:spcBef>
              <a:spcAft>
                <a:spcPts val="0"/>
              </a:spcAft>
              <a:buClrTx/>
              <a:buSzTx/>
              <a:buFontTx/>
              <a:buNone/>
              <a:tabLst/>
              <a:defRPr kumimoji="0" sz="3600" b="0" i="0" u="none" strike="noStrike" kern="1200" cap="none" spc="0" normalizeH="0" baseline="0">
                <a:ln>
                  <a:noFill/>
                </a:ln>
                <a:solidFill>
                  <a:srgbClr val="000000"/>
                </a:solidFill>
                <a:effectLst/>
                <a:uFillTx/>
                <a:latin typeface="+mj-lt"/>
                <a:ea typeface="+mj-ea"/>
                <a:cs typeface="+mj-cs"/>
                <a:sym typeface="Calibri"/>
              </a:defRPr>
            </a:lvl6pPr>
            <a:lvl7pPr marL="0" marR="0" indent="2743200" algn="l" defTabSz="1828800" rtl="0" eaLnBrk="1" fontAlgn="auto" latinLnBrk="0" hangingPunct="0">
              <a:lnSpc>
                <a:spcPct val="100000"/>
              </a:lnSpc>
              <a:spcBef>
                <a:spcPts val="0"/>
              </a:spcBef>
              <a:spcAft>
                <a:spcPts val="0"/>
              </a:spcAft>
              <a:buClrTx/>
              <a:buSzTx/>
              <a:buFontTx/>
              <a:buNone/>
              <a:tabLst/>
              <a:defRPr kumimoji="0" sz="3600" b="0" i="0" u="none" strike="noStrike" kern="1200" cap="none" spc="0" normalizeH="0" baseline="0">
                <a:ln>
                  <a:noFill/>
                </a:ln>
                <a:solidFill>
                  <a:srgbClr val="000000"/>
                </a:solidFill>
                <a:effectLst/>
                <a:uFillTx/>
                <a:latin typeface="+mj-lt"/>
                <a:ea typeface="+mj-ea"/>
                <a:cs typeface="+mj-cs"/>
                <a:sym typeface="Calibri"/>
              </a:defRPr>
            </a:lvl7pPr>
            <a:lvl8pPr marL="0" marR="0" indent="3200400" algn="l" defTabSz="1828800" rtl="0" eaLnBrk="1" fontAlgn="auto" latinLnBrk="0" hangingPunct="0">
              <a:lnSpc>
                <a:spcPct val="100000"/>
              </a:lnSpc>
              <a:spcBef>
                <a:spcPts val="0"/>
              </a:spcBef>
              <a:spcAft>
                <a:spcPts val="0"/>
              </a:spcAft>
              <a:buClrTx/>
              <a:buSzTx/>
              <a:buFontTx/>
              <a:buNone/>
              <a:tabLst/>
              <a:defRPr kumimoji="0" sz="3600" b="0" i="0" u="none" strike="noStrike" kern="1200" cap="none" spc="0" normalizeH="0" baseline="0">
                <a:ln>
                  <a:noFill/>
                </a:ln>
                <a:solidFill>
                  <a:srgbClr val="000000"/>
                </a:solidFill>
                <a:effectLst/>
                <a:uFillTx/>
                <a:latin typeface="+mj-lt"/>
                <a:ea typeface="+mj-ea"/>
                <a:cs typeface="+mj-cs"/>
                <a:sym typeface="Calibri"/>
              </a:defRPr>
            </a:lvl8pPr>
            <a:lvl9pPr marL="0" marR="0" indent="3657600" algn="l" defTabSz="1828800" rtl="0" eaLnBrk="1" fontAlgn="auto" latinLnBrk="0" hangingPunct="0">
              <a:lnSpc>
                <a:spcPct val="100000"/>
              </a:lnSpc>
              <a:spcBef>
                <a:spcPts val="0"/>
              </a:spcBef>
              <a:spcAft>
                <a:spcPts val="0"/>
              </a:spcAft>
              <a:buClrTx/>
              <a:buSzTx/>
              <a:buFontTx/>
              <a:buNone/>
              <a:tabLst/>
              <a:defRPr kumimoji="0" sz="3600" b="0" i="0" u="none" strike="noStrike" kern="1200" cap="none" spc="0" normalizeH="0" baseline="0">
                <a:ln>
                  <a:noFill/>
                </a:ln>
                <a:solidFill>
                  <a:srgbClr val="000000"/>
                </a:solidFill>
                <a:effectLst/>
                <a:uFillTx/>
                <a:latin typeface="+mj-lt"/>
                <a:ea typeface="+mj-ea"/>
                <a:cs typeface="+mj-cs"/>
                <a:sym typeface="Calibri"/>
              </a:defRPr>
            </a:lvl9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1200" cap="none" spc="0" normalizeH="0" baseline="0" noProof="0" smtClean="0">
                <a:ln>
                  <a:noFill/>
                </a:ln>
                <a:solidFill>
                  <a:srgbClr val="888888"/>
                </a:solidFill>
                <a:effectLst/>
                <a:uLnTx/>
                <a:uFillTx/>
                <a:latin typeface="Calibri Light" panose="020F0302020204030204"/>
                <a:ea typeface="+mj-ea"/>
                <a:cs typeface="+mj-cs"/>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2</a:t>
            </a:fld>
            <a:endParaRPr kumimoji="0" lang="en-US" sz="2400" b="0" i="0" u="none" strike="noStrike" kern="1200" cap="none" spc="0" normalizeH="0" baseline="0" noProof="0">
              <a:ln>
                <a:noFill/>
              </a:ln>
              <a:solidFill>
                <a:srgbClr val="888888"/>
              </a:solidFill>
              <a:effectLst/>
              <a:uLnTx/>
              <a:uFillTx/>
              <a:latin typeface="Calibri Light" panose="020F0302020204030204"/>
              <a:ea typeface="+mj-ea"/>
              <a:cs typeface="+mj-cs"/>
              <a:sym typeface="Calibri"/>
            </a:endParaRPr>
          </a:p>
        </p:txBody>
      </p:sp>
      <p:grpSp>
        <p:nvGrpSpPr>
          <p:cNvPr id="11" name="Group">
            <a:extLst>
              <a:ext uri="{FF2B5EF4-FFF2-40B4-BE49-F238E27FC236}">
                <a16:creationId xmlns:a16="http://schemas.microsoft.com/office/drawing/2014/main" id="{C89BFCB5-93E0-C00E-E03A-6679A1B75C11}"/>
              </a:ext>
            </a:extLst>
          </p:cNvPr>
          <p:cNvGrpSpPr/>
          <p:nvPr/>
        </p:nvGrpSpPr>
        <p:grpSpPr>
          <a:xfrm>
            <a:off x="8750961" y="1846149"/>
            <a:ext cx="2350566" cy="1832355"/>
            <a:chOff x="0" y="0"/>
            <a:chExt cx="4701130" cy="3664706"/>
          </a:xfrm>
        </p:grpSpPr>
        <p:sp>
          <p:nvSpPr>
            <p:cNvPr id="13" name="Shape">
              <a:extLst>
                <a:ext uri="{FF2B5EF4-FFF2-40B4-BE49-F238E27FC236}">
                  <a16:creationId xmlns:a16="http://schemas.microsoft.com/office/drawing/2014/main" id="{780C20B6-73D4-3733-C37A-92665925DC25}"/>
                </a:ext>
              </a:extLst>
            </p:cNvPr>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4" name="Shape">
              <a:extLst>
                <a:ext uri="{FF2B5EF4-FFF2-40B4-BE49-F238E27FC236}">
                  <a16:creationId xmlns:a16="http://schemas.microsoft.com/office/drawing/2014/main" id="{7A470772-A454-8DD0-7DAB-B4172C583532}"/>
                </a:ext>
              </a:extLst>
            </p:cNvPr>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45720" tIns="45720" rIns="45720" bIns="4572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grpSp>
        <p:nvGrpSpPr>
          <p:cNvPr id="15" name="Can 4">
            <a:extLst>
              <a:ext uri="{FF2B5EF4-FFF2-40B4-BE49-F238E27FC236}">
                <a16:creationId xmlns:a16="http://schemas.microsoft.com/office/drawing/2014/main" id="{8218FE7E-7910-B35F-BEE9-4360F2969747}"/>
              </a:ext>
            </a:extLst>
          </p:cNvPr>
          <p:cNvGrpSpPr/>
          <p:nvPr/>
        </p:nvGrpSpPr>
        <p:grpSpPr>
          <a:xfrm>
            <a:off x="4725832" y="4263463"/>
            <a:ext cx="1828801" cy="2432307"/>
            <a:chOff x="0" y="-2"/>
            <a:chExt cx="3657600" cy="4864612"/>
          </a:xfrm>
        </p:grpSpPr>
        <p:grpSp>
          <p:nvGrpSpPr>
            <p:cNvPr id="16" name="Group">
              <a:extLst>
                <a:ext uri="{FF2B5EF4-FFF2-40B4-BE49-F238E27FC236}">
                  <a16:creationId xmlns:a16="http://schemas.microsoft.com/office/drawing/2014/main" id="{4B5D4E09-94C8-58E1-CDA4-EA0F48353731}"/>
                </a:ext>
              </a:extLst>
            </p:cNvPr>
            <p:cNvGrpSpPr/>
            <p:nvPr/>
          </p:nvGrpSpPr>
          <p:grpSpPr>
            <a:xfrm>
              <a:off x="0" y="-2"/>
              <a:ext cx="3657600" cy="4864612"/>
              <a:chOff x="0" y="-1"/>
              <a:chExt cx="3657600" cy="4864610"/>
            </a:xfrm>
          </p:grpSpPr>
          <p:sp>
            <p:nvSpPr>
              <p:cNvPr id="18" name="Shape">
                <a:extLst>
                  <a:ext uri="{FF2B5EF4-FFF2-40B4-BE49-F238E27FC236}">
                    <a16:creationId xmlns:a16="http://schemas.microsoft.com/office/drawing/2014/main" id="{5B2E1593-BA9E-E9A4-BD4E-2FFB1EE9FE5C}"/>
                  </a:ext>
                </a:extLst>
              </p:cNvPr>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45720" tIns="45720" rIns="45720" bIns="4572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9" name="Oval">
                <a:extLst>
                  <a:ext uri="{FF2B5EF4-FFF2-40B4-BE49-F238E27FC236}">
                    <a16:creationId xmlns:a16="http://schemas.microsoft.com/office/drawing/2014/main" id="{4BC73D47-D333-BEA7-7E16-7CD0DAB5D5B3}"/>
                  </a:ext>
                </a:extLst>
              </p:cNvPr>
              <p:cNvSpPr/>
              <p:nvPr/>
            </p:nvSpPr>
            <p:spPr>
              <a:xfrm>
                <a:off x="0" y="-1"/>
                <a:ext cx="3657600" cy="914401"/>
              </a:xfrm>
              <a:prstGeom prst="ellipse">
                <a:avLst/>
              </a:prstGeom>
              <a:solidFill>
                <a:srgbClr val="FFFFFF">
                  <a:alpha val="40000"/>
                </a:srgbClr>
              </a:solidFill>
              <a:ln w="12700" cap="flat">
                <a:noFill/>
                <a:miter lim="400000"/>
              </a:ln>
              <a:effectLst/>
            </p:spPr>
            <p:txBody>
              <a:bodyPr wrap="square" lIns="45720" tIns="45720" rIns="45720" bIns="4572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Line">
                <a:extLst>
                  <a:ext uri="{FF2B5EF4-FFF2-40B4-BE49-F238E27FC236}">
                    <a16:creationId xmlns:a16="http://schemas.microsoft.com/office/drawing/2014/main" id="{A986D202-96B5-83E6-AC11-4F250A793EE7}"/>
                  </a:ext>
                </a:extLst>
              </p:cNvPr>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45720" tIns="45720" rIns="45720" bIns="4572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sp>
          <p:nvSpPr>
            <p:cNvPr id="17" name="Database">
              <a:extLst>
                <a:ext uri="{FF2B5EF4-FFF2-40B4-BE49-F238E27FC236}">
                  <a16:creationId xmlns:a16="http://schemas.microsoft.com/office/drawing/2014/main" id="{676B9F7B-ADF3-CDD0-5F65-5CD5B1A08A55}"/>
                </a:ext>
              </a:extLst>
            </p:cNvPr>
            <p:cNvSpPr txBox="1"/>
            <p:nvPr/>
          </p:nvSpPr>
          <p:spPr>
            <a:xfrm>
              <a:off x="104140" y="2199240"/>
              <a:ext cx="3449322" cy="92333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lvl1pPr>
                <a:defRPr sz="480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2400" b="0" i="0" u="none" strike="noStrike" kern="1200" cap="none" spc="0" normalizeH="0" baseline="0" noProof="0">
                  <a:ln>
                    <a:noFill/>
                  </a:ln>
                  <a:solidFill>
                    <a:prstClr val="black"/>
                  </a:solidFill>
                  <a:effectLst/>
                  <a:uLnTx/>
                  <a:uFillTx/>
                  <a:latin typeface="Calibri" panose="020F0502020204030204"/>
                  <a:ea typeface="+mn-ea"/>
                  <a:cs typeface="+mn-cs"/>
                </a:rPr>
                <a:t>   Database</a:t>
              </a:r>
            </a:p>
          </p:txBody>
        </p:sp>
      </p:grpSp>
      <p:grpSp>
        <p:nvGrpSpPr>
          <p:cNvPr id="21" name="Rounded Rectangle 5">
            <a:extLst>
              <a:ext uri="{FF2B5EF4-FFF2-40B4-BE49-F238E27FC236}">
                <a16:creationId xmlns:a16="http://schemas.microsoft.com/office/drawing/2014/main" id="{3823B4EF-CD8C-0F28-4AC5-D1B788BD9A02}"/>
              </a:ext>
            </a:extLst>
          </p:cNvPr>
          <p:cNvGrpSpPr/>
          <p:nvPr/>
        </p:nvGrpSpPr>
        <p:grpSpPr>
          <a:xfrm>
            <a:off x="4719483" y="1819836"/>
            <a:ext cx="1828801" cy="1828801"/>
            <a:chOff x="0" y="0"/>
            <a:chExt cx="3657600" cy="3657600"/>
          </a:xfrm>
        </p:grpSpPr>
        <p:sp>
          <p:nvSpPr>
            <p:cNvPr id="22" name="Rounded Rectangle">
              <a:extLst>
                <a:ext uri="{FF2B5EF4-FFF2-40B4-BE49-F238E27FC236}">
                  <a16:creationId xmlns:a16="http://schemas.microsoft.com/office/drawing/2014/main" id="{74A446A1-9EFE-7F0F-C4CA-B5ED900CC822}"/>
                </a:ext>
              </a:extLst>
            </p:cNvPr>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3" name="Business Logic">
              <a:extLst>
                <a:ext uri="{FF2B5EF4-FFF2-40B4-BE49-F238E27FC236}">
                  <a16:creationId xmlns:a16="http://schemas.microsoft.com/office/drawing/2014/main" id="{EB79ED11-BCFC-B0DE-EBA5-458134D41672}"/>
                </a:ext>
              </a:extLst>
            </p:cNvPr>
            <p:cNvSpPr txBox="1"/>
            <p:nvPr/>
          </p:nvSpPr>
          <p:spPr>
            <a:xfrm>
              <a:off x="282690" y="1367135"/>
              <a:ext cx="3092222" cy="923329"/>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lvl1pPr algn="ctr">
                <a:defRPr sz="4800"/>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mn-ea"/>
                  <a:cs typeface="+mn-cs"/>
                </a:rPr>
                <a:t>The SUT</a:t>
              </a: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nvGrpSpPr>
          <p:cNvPr id="24" name="Smiley Face 6">
            <a:extLst>
              <a:ext uri="{FF2B5EF4-FFF2-40B4-BE49-F238E27FC236}">
                <a16:creationId xmlns:a16="http://schemas.microsoft.com/office/drawing/2014/main" id="{BD33EEC2-D4A2-1D95-32AE-6F9372DEFA2C}"/>
              </a:ext>
            </a:extLst>
          </p:cNvPr>
          <p:cNvGrpSpPr/>
          <p:nvPr/>
        </p:nvGrpSpPr>
        <p:grpSpPr>
          <a:xfrm>
            <a:off x="1767331" y="2305126"/>
            <a:ext cx="914401" cy="914401"/>
            <a:chOff x="0" y="0"/>
            <a:chExt cx="1828800" cy="1828800"/>
          </a:xfrm>
        </p:grpSpPr>
        <p:sp>
          <p:nvSpPr>
            <p:cNvPr id="25" name="Circle">
              <a:extLst>
                <a:ext uri="{FF2B5EF4-FFF2-40B4-BE49-F238E27FC236}">
                  <a16:creationId xmlns:a16="http://schemas.microsoft.com/office/drawing/2014/main" id="{DE3DCEE0-30C2-FC30-CBEE-2264442C3A38}"/>
                </a:ext>
              </a:extLst>
            </p:cNvPr>
            <p:cNvSpPr/>
            <p:nvPr/>
          </p:nvSpPr>
          <p:spPr>
            <a:xfrm>
              <a:off x="0" y="0"/>
              <a:ext cx="1828800" cy="1828800"/>
            </a:xfrm>
            <a:prstGeom prst="ellipse">
              <a:avLst/>
            </a:prstGeom>
            <a:solidFill>
              <a:srgbClr val="FBE5D6">
                <a:alpha val="20000"/>
              </a:srgbClr>
            </a:solidFill>
            <a:ln w="12700" cap="flat">
              <a:noFill/>
              <a:miter lim="400000"/>
            </a:ln>
            <a:effectLst/>
          </p:spPr>
          <p:txBody>
            <a:bodyPr wrap="square" lIns="45720" tIns="45720" rIns="45720" bIns="4572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alpha val="20000"/>
                  </a:prstClr>
                </a:solidFill>
                <a:effectLst/>
                <a:uLnTx/>
                <a:uFillTx/>
                <a:latin typeface="Calibri" panose="020F0502020204030204"/>
                <a:ea typeface="+mn-ea"/>
                <a:cs typeface="+mn-cs"/>
              </a:endParaRPr>
            </a:p>
          </p:txBody>
        </p:sp>
        <p:sp>
          <p:nvSpPr>
            <p:cNvPr id="26" name="Shape">
              <a:extLst>
                <a:ext uri="{FF2B5EF4-FFF2-40B4-BE49-F238E27FC236}">
                  <a16:creationId xmlns:a16="http://schemas.microsoft.com/office/drawing/2014/main" id="{2C19D2E1-D214-B993-CF65-5E1294CDA64E}"/>
                </a:ext>
              </a:extLst>
            </p:cNvPr>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45720" tIns="45720" rIns="45720" bIns="4572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alpha val="20000"/>
                  </a:prstClr>
                </a:solidFill>
                <a:effectLst/>
                <a:uLnTx/>
                <a:uFillTx/>
                <a:latin typeface="Calibri" panose="020F0502020204030204"/>
                <a:ea typeface="+mn-ea"/>
                <a:cs typeface="+mn-cs"/>
              </a:endParaRPr>
            </a:p>
          </p:txBody>
        </p:sp>
        <p:sp>
          <p:nvSpPr>
            <p:cNvPr id="27" name="Shape">
              <a:extLst>
                <a:ext uri="{FF2B5EF4-FFF2-40B4-BE49-F238E27FC236}">
                  <a16:creationId xmlns:a16="http://schemas.microsoft.com/office/drawing/2014/main" id="{7C2631CB-0BAB-611B-F76D-F0E4E37D082B}"/>
                </a:ext>
              </a:extLst>
            </p:cNvPr>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alpha val="20000"/>
                </a:srgbClr>
              </a:solidFill>
              <a:prstDash val="solid"/>
              <a:miter lim="800000"/>
            </a:ln>
            <a:effectLst/>
          </p:spPr>
          <p:txBody>
            <a:bodyPr wrap="square" lIns="45720" tIns="45720" rIns="45720" bIns="4572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alpha val="20000"/>
                  </a:prstClr>
                </a:solidFill>
                <a:effectLst/>
                <a:uLnTx/>
                <a:uFillTx/>
                <a:latin typeface="Calibri" panose="020F0502020204030204"/>
                <a:ea typeface="+mn-ea"/>
                <a:cs typeface="+mn-cs"/>
              </a:endParaRPr>
            </a:p>
          </p:txBody>
        </p:sp>
      </p:grpSp>
      <p:sp>
        <p:nvSpPr>
          <p:cNvPr id="28" name="Straight Arrow Connector 8">
            <a:extLst>
              <a:ext uri="{FF2B5EF4-FFF2-40B4-BE49-F238E27FC236}">
                <a16:creationId xmlns:a16="http://schemas.microsoft.com/office/drawing/2014/main" id="{BD1AB806-CAF9-4B4D-DFEA-4A6966DA66B8}"/>
              </a:ext>
            </a:extLst>
          </p:cNvPr>
          <p:cNvSpPr/>
          <p:nvPr/>
        </p:nvSpPr>
        <p:spPr>
          <a:xfrm flipV="1">
            <a:off x="6554633" y="2713563"/>
            <a:ext cx="2196328" cy="2286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 name="Straight Arrow Connector 10">
            <a:extLst>
              <a:ext uri="{FF2B5EF4-FFF2-40B4-BE49-F238E27FC236}">
                <a16:creationId xmlns:a16="http://schemas.microsoft.com/office/drawing/2014/main" id="{0CF06071-EAC6-9432-7FBB-F331AF29065B}"/>
              </a:ext>
            </a:extLst>
          </p:cNvPr>
          <p:cNvSpPr/>
          <p:nvPr/>
        </p:nvSpPr>
        <p:spPr>
          <a:xfrm flipH="1">
            <a:off x="5622325" y="3648636"/>
            <a:ext cx="11558" cy="915172"/>
          </a:xfrm>
          <a:prstGeom prst="line">
            <a:avLst/>
          </a:prstGeom>
          <a:ln w="127000">
            <a:solidFill>
              <a:schemeClr val="accent1"/>
            </a:solidFill>
            <a:miter/>
            <a:headEnd type="triangle"/>
            <a:tailEnd type="triangle"/>
          </a:ln>
        </p:spPr>
        <p:txBody>
          <a:bodyPr tIns="45720" bIns="4572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Straight Arrow Connector 13">
            <a:extLst>
              <a:ext uri="{FF2B5EF4-FFF2-40B4-BE49-F238E27FC236}">
                <a16:creationId xmlns:a16="http://schemas.microsoft.com/office/drawing/2014/main" id="{6EBFD934-7C7A-AD1F-C8FF-B55627620C89}"/>
              </a:ext>
            </a:extLst>
          </p:cNvPr>
          <p:cNvSpPr/>
          <p:nvPr/>
        </p:nvSpPr>
        <p:spPr>
          <a:xfrm flipV="1">
            <a:off x="2688081" y="2716085"/>
            <a:ext cx="2031403" cy="20337"/>
          </a:xfrm>
          <a:prstGeom prst="line">
            <a:avLst/>
          </a:prstGeom>
          <a:ln w="127000">
            <a:solidFill>
              <a:schemeClr val="accent1">
                <a:alpha val="20000"/>
              </a:schemeClr>
            </a:solidFill>
            <a:miter/>
            <a:headEnd type="triangle"/>
            <a:tailEnd type="triangle"/>
          </a:ln>
        </p:spPr>
        <p:txBody>
          <a:bodyPr tIns="45720" bIns="4572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1" name="Database">
            <a:extLst>
              <a:ext uri="{FF2B5EF4-FFF2-40B4-BE49-F238E27FC236}">
                <a16:creationId xmlns:a16="http://schemas.microsoft.com/office/drawing/2014/main" id="{9C171A53-95A4-FE62-6A3E-13C198E290BC}"/>
              </a:ext>
            </a:extLst>
          </p:cNvPr>
          <p:cNvSpPr txBox="1"/>
          <p:nvPr/>
        </p:nvSpPr>
        <p:spPr>
          <a:xfrm>
            <a:off x="1250696" y="3446164"/>
            <a:ext cx="1875962" cy="461665"/>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lvl1pPr>
              <a:defRPr sz="4800"/>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2400" b="0" i="0" u="none" strike="noStrike" kern="1200" cap="none" spc="0" normalizeH="0" baseline="0" noProof="0">
                <a:ln>
                  <a:noFill/>
                </a:ln>
                <a:solidFill>
                  <a:prstClr val="black">
                    <a:alpha val="20000"/>
                  </a:prstClr>
                </a:solidFill>
                <a:effectLst/>
                <a:uLnTx/>
                <a:uFillTx/>
                <a:latin typeface="Calibri" panose="020F0502020204030204"/>
                <a:ea typeface="+mn-ea"/>
                <a:cs typeface="+mn-cs"/>
              </a:rPr>
              <a:t>   </a:t>
            </a:r>
            <a:r>
              <a:rPr kumimoji="0" lang="en-US" sz="2400" b="0" i="0" u="none" strike="noStrike" kern="1200" cap="none" spc="0" normalizeH="0" baseline="0" noProof="0">
                <a:ln>
                  <a:noFill/>
                </a:ln>
                <a:solidFill>
                  <a:prstClr val="black">
                    <a:alpha val="20000"/>
                  </a:prstClr>
                </a:solidFill>
                <a:effectLst/>
                <a:uLnTx/>
                <a:uFillTx/>
                <a:latin typeface="Calibri" panose="020F0502020204030204"/>
                <a:ea typeface="+mn-ea"/>
                <a:cs typeface="+mn-cs"/>
              </a:rPr>
              <a:t>Human User</a:t>
            </a:r>
            <a:endParaRPr kumimoji="0" sz="2400" b="0" i="0" u="none" strike="noStrike" kern="1200" cap="none" spc="0" normalizeH="0" baseline="0" noProof="0">
              <a:ln>
                <a:noFill/>
              </a:ln>
              <a:solidFill>
                <a:prstClr val="black">
                  <a:alpha val="20000"/>
                </a:prstClr>
              </a:solidFill>
              <a:effectLst/>
              <a:uLnTx/>
              <a:uFillTx/>
              <a:latin typeface="Calibri" panose="020F0502020204030204"/>
              <a:ea typeface="+mn-ea"/>
              <a:cs typeface="+mn-cs"/>
            </a:endParaRPr>
          </a:p>
        </p:txBody>
      </p:sp>
      <p:sp>
        <p:nvSpPr>
          <p:cNvPr id="32" name="Network…">
            <a:extLst>
              <a:ext uri="{FF2B5EF4-FFF2-40B4-BE49-F238E27FC236}">
                <a16:creationId xmlns:a16="http://schemas.microsoft.com/office/drawing/2014/main" id="{011F8A68-8D6D-A13C-57F0-48C42502DFB3}"/>
              </a:ext>
            </a:extLst>
          </p:cNvPr>
          <p:cNvSpPr txBox="1"/>
          <p:nvPr/>
        </p:nvSpPr>
        <p:spPr>
          <a:xfrm>
            <a:off x="8999178" y="2340284"/>
            <a:ext cx="2025043" cy="830997"/>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sz="4800"/>
            </a:pPr>
            <a:r>
              <a:rPr kumimoji="0" sz="2400" b="0" i="0" u="none" strike="noStrike" kern="1200" cap="none" spc="0" normalizeH="0" baseline="0" noProof="0">
                <a:ln>
                  <a:noFill/>
                </a:ln>
                <a:solidFill>
                  <a:prstClr val="black"/>
                </a:solidFill>
                <a:effectLst/>
                <a:uLnTx/>
                <a:uFillTx/>
                <a:latin typeface="Calibri" panose="020F0502020204030204"/>
                <a:ea typeface="+mn-ea"/>
                <a:cs typeface="+mn-cs"/>
              </a:rPr>
              <a:t>Network</a:t>
            </a:r>
            <a:r>
              <a:rPr kumimoji="0" lang="en-US" sz="2400" b="0" i="0" u="none" strike="noStrike" kern="1200" cap="none" spc="0" normalizeH="0" baseline="0" noProof="0">
                <a:ln>
                  <a:noFill/>
                </a:ln>
                <a:solidFill>
                  <a:prstClr val="black"/>
                </a:solidFill>
                <a:effectLst/>
                <a:uLnTx/>
                <a:uFillTx/>
                <a:latin typeface="Calibri" panose="020F0502020204030204"/>
                <a:ea typeface="+mn-ea"/>
                <a:cs typeface="+mn-cs"/>
              </a:rPr>
              <a:t>, Time, Randomness</a:t>
            </a:r>
            <a:endParaRPr kumimoji="0" sz="24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pSp>
        <p:nvGrpSpPr>
          <p:cNvPr id="10" name="Rounded Rectangle 5">
            <a:extLst>
              <a:ext uri="{FF2B5EF4-FFF2-40B4-BE49-F238E27FC236}">
                <a16:creationId xmlns:a16="http://schemas.microsoft.com/office/drawing/2014/main" id="{BF3543E2-8EE9-B7BB-AA4F-D95E5201FA14}"/>
              </a:ext>
            </a:extLst>
          </p:cNvPr>
          <p:cNvGrpSpPr/>
          <p:nvPr/>
        </p:nvGrpSpPr>
        <p:grpSpPr>
          <a:xfrm>
            <a:off x="150079" y="1224131"/>
            <a:ext cx="1828801" cy="1828801"/>
            <a:chOff x="-1412052" y="-1147472"/>
            <a:chExt cx="3657600" cy="3657600"/>
          </a:xfrm>
          <a:solidFill>
            <a:schemeClr val="accent6">
              <a:lumMod val="20000"/>
              <a:lumOff val="80000"/>
            </a:schemeClr>
          </a:solidFill>
        </p:grpSpPr>
        <p:sp>
          <p:nvSpPr>
            <p:cNvPr id="12" name="Rounded Rectangle">
              <a:extLst>
                <a:ext uri="{FF2B5EF4-FFF2-40B4-BE49-F238E27FC236}">
                  <a16:creationId xmlns:a16="http://schemas.microsoft.com/office/drawing/2014/main" id="{316D1235-6C0F-C359-996D-B74E8E020463}"/>
                </a:ext>
              </a:extLst>
            </p:cNvPr>
            <p:cNvSpPr/>
            <p:nvPr/>
          </p:nvSpPr>
          <p:spPr>
            <a:xfrm>
              <a:off x="-1412052" y="-1147472"/>
              <a:ext cx="3657600" cy="3657600"/>
            </a:xfrm>
            <a:prstGeom prst="roundRect">
              <a:avLst>
                <a:gd name="adj" fmla="val 16667"/>
              </a:avLst>
            </a:prstGeom>
            <a:grpFill/>
            <a:ln w="25400" cap="flat">
              <a:solidFill>
                <a:srgbClr val="0070C0"/>
              </a:solidFill>
              <a:prstDash val="solid"/>
              <a:miter lim="800000"/>
            </a:ln>
            <a:effectLst/>
          </p:spPr>
          <p:txBody>
            <a:bodyPr wrap="square" lIns="45720" tIns="45720" rIns="45720" bIns="45720" numCol="1"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solidFill>
                    <a:srgbClr val="FFFFFF"/>
                  </a:solidFill>
                </a:defRPr>
              </a:pPr>
              <a:endParaRPr kumimoji="0" sz="9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3" name="Business Logic">
              <a:extLst>
                <a:ext uri="{FF2B5EF4-FFF2-40B4-BE49-F238E27FC236}">
                  <a16:creationId xmlns:a16="http://schemas.microsoft.com/office/drawing/2014/main" id="{A4CCE8A6-E4D7-F238-1361-8ADE50242534}"/>
                </a:ext>
              </a:extLst>
            </p:cNvPr>
            <p:cNvSpPr txBox="1"/>
            <p:nvPr/>
          </p:nvSpPr>
          <p:spPr>
            <a:xfrm>
              <a:off x="-1129362" y="-888330"/>
              <a:ext cx="3092223" cy="3139318"/>
            </a:xfrm>
            <a:prstGeom prst="rect">
              <a:avLst/>
            </a:prstGeom>
            <a:grp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lvl1pPr algn="ctr">
                <a:defRPr sz="4800"/>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prstClr val="black"/>
                  </a:solidFill>
                  <a:effectLst/>
                  <a:uLnTx/>
                  <a:uFillTx/>
                  <a:latin typeface="Calibri" panose="020F0502020204030204"/>
                  <a:ea typeface="+mn-ea"/>
                  <a:cs typeface="+mn-cs"/>
                </a:rPr>
                <a:t>Tests replace user interaction</a:t>
              </a:r>
              <a:endParaRPr kumimoji="0" sz="24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34" name="Straight Arrow Connector 13">
            <a:extLst>
              <a:ext uri="{FF2B5EF4-FFF2-40B4-BE49-F238E27FC236}">
                <a16:creationId xmlns:a16="http://schemas.microsoft.com/office/drawing/2014/main" id="{54274A0C-8117-CB11-C264-8FFD7F254B64}"/>
              </a:ext>
            </a:extLst>
          </p:cNvPr>
          <p:cNvSpPr/>
          <p:nvPr/>
        </p:nvSpPr>
        <p:spPr>
          <a:xfrm>
            <a:off x="2024085" y="2053559"/>
            <a:ext cx="2689050" cy="660001"/>
          </a:xfrm>
          <a:prstGeom prst="line">
            <a:avLst/>
          </a:prstGeom>
          <a:ln w="127000">
            <a:solidFill>
              <a:schemeClr val="accent1"/>
            </a:solidFill>
            <a:miter/>
            <a:headEnd type="triangle"/>
            <a:tailEnd type="triangle"/>
          </a:ln>
        </p:spPr>
        <p:txBody>
          <a:bodyPr tIns="45720" bIns="4572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TextBox 34">
            <a:extLst>
              <a:ext uri="{FF2B5EF4-FFF2-40B4-BE49-F238E27FC236}">
                <a16:creationId xmlns:a16="http://schemas.microsoft.com/office/drawing/2014/main" id="{D8C367D7-576E-BFFF-9D52-DD02BB04E12E}"/>
              </a:ext>
            </a:extLst>
          </p:cNvPr>
          <p:cNvSpPr txBox="1"/>
          <p:nvPr/>
        </p:nvSpPr>
        <p:spPr>
          <a:xfrm rot="20840799">
            <a:off x="1665795" y="3699634"/>
            <a:ext cx="2802370" cy="132343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8000" b="0" i="0" u="none" strike="noStrike" kern="1200" cap="none" spc="0" normalizeH="0" baseline="0" noProof="0">
                <a:ln>
                  <a:noFill/>
                </a:ln>
                <a:solidFill>
                  <a:srgbClr val="FF0000"/>
                </a:solidFill>
                <a:effectLst/>
                <a:uLnTx/>
                <a:uFillTx/>
                <a:latin typeface="Blackadder ITC" pitchFamily="82" charset="77"/>
                <a:ea typeface="+mn-ea"/>
                <a:cs typeface="+mn-cs"/>
              </a:rPr>
              <a:t>Lies!!!</a:t>
            </a:r>
          </a:p>
        </p:txBody>
      </p:sp>
    </p:spTree>
    <p:extLst>
      <p:ext uri="{BB962C8B-B14F-4D97-AF65-F5344CB8AC3E}">
        <p14:creationId xmlns:p14="http://schemas.microsoft.com/office/powerpoint/2010/main" val="1062651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a:t>Mock System-Level Components with Capture/Replay</a:t>
            </a:r>
            <a:endParaRPr/>
          </a:p>
        </p:txBody>
      </p:sp>
      <p:sp>
        <p:nvSpPr>
          <p:cNvPr id="462" name="Record the API requests and responses that clients make…"/>
          <p:cNvSpPr txBox="1">
            <a:spLocks noGrp="1"/>
          </p:cNvSpPr>
          <p:nvPr>
            <p:ph type="body" sz="half" idx="1"/>
          </p:nvPr>
        </p:nvSpPr>
        <p:spPr>
          <a:xfrm>
            <a:off x="838200" y="1500160"/>
            <a:ext cx="7887346" cy="2230037"/>
          </a:xfrm>
          <a:prstGeom prst="rect">
            <a:avLst/>
          </a:prstGeom>
        </p:spPr>
        <p:txBody>
          <a:bodyPr/>
          <a:lstStyle/>
          <a:p>
            <a:r>
              <a:t>Record the API requests and responses that clients make</a:t>
            </a:r>
          </a:p>
          <a:p>
            <a:r>
              <a:t>Test new versions of the API by identifying requests that result in different responses (</a:t>
            </a:r>
            <a:r>
              <a:rPr lang="en-US"/>
              <a:t>"</a:t>
            </a:r>
            <a:r>
              <a:t>breaking changes</a:t>
            </a:r>
            <a:r>
              <a:rPr lang="en-US"/>
              <a:t>"</a:t>
            </a:r>
            <a:r>
              <a:t>)</a:t>
            </a:r>
          </a:p>
        </p:txBody>
      </p:sp>
      <p:sp>
        <p:nvSpPr>
          <p:cNvPr id="463" name="Slide Number"/>
          <p:cNvSpPr txBox="1">
            <a:spLocks noGrp="1"/>
          </p:cNvSpPr>
          <p:nvPr>
            <p:ph type="sldNum" sz="quarter" idx="2"/>
          </p:nvPr>
        </p:nvSpPr>
        <p:spPr>
          <a:xfrm>
            <a:off x="22203052" y="12835870"/>
            <a:ext cx="504548" cy="483910"/>
          </a:xfrm>
          <a:prstGeom prst="rect">
            <a:avLst/>
          </a:prstGeom>
          <a:ln w="254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t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1200" cap="none" spc="0" normalizeH="0" baseline="0" noProof="0" smtClean="0">
                <a:ln>
                  <a:noFill/>
                </a:ln>
                <a:solidFill>
                  <a:srgbClr val="888888"/>
                </a:solidFill>
                <a:effectLst/>
                <a:uLnTx/>
                <a:uFillTx/>
                <a:latin typeface="Calibri Light" panose="020F0302020204030204"/>
                <a:ea typeface="+mj-ea"/>
                <a:cs typeface="+mj-cs"/>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3</a:t>
            </a:fld>
            <a:endParaRPr kumimoji="0" sz="2400" b="0" i="0" u="none" strike="noStrike" kern="1200" cap="none" spc="0" normalizeH="0" baseline="0" noProof="0">
              <a:ln>
                <a:noFill/>
              </a:ln>
              <a:solidFill>
                <a:srgbClr val="888888"/>
              </a:solidFill>
              <a:effectLst/>
              <a:uLnTx/>
              <a:uFillTx/>
              <a:latin typeface="Calibri Light" panose="020F0302020204030204"/>
              <a:ea typeface="+mj-ea"/>
              <a:cs typeface="+mj-cs"/>
              <a:sym typeface="Calibri"/>
            </a:endParaRPr>
          </a:p>
        </p:txBody>
      </p:sp>
      <p:sp>
        <p:nvSpPr>
          <p:cNvPr id="464" name="https://www.tradeweb.com/our-markets/data--reporting/replay-service/"/>
          <p:cNvSpPr txBox="1"/>
          <p:nvPr/>
        </p:nvSpPr>
        <p:spPr>
          <a:xfrm>
            <a:off x="334597" y="6331164"/>
            <a:ext cx="9089541" cy="415498"/>
          </a:xfrm>
          <a:prstGeom prst="rect">
            <a:avLst/>
          </a:prstGeom>
          <a:ln w="254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lIns="38100" tIns="38100" rIns="38100" bIns="38100" anchor="ctr">
            <a:spAutoFit/>
          </a:bodyPr>
          <a:lstStyle>
            <a:lvl1pPr algn="ctr" defTabSz="4876678">
              <a:defRPr sz="4400" u="sng">
                <a:noFill/>
                <a:latin typeface="Helvetica Neue"/>
                <a:ea typeface="Helvetica Neue"/>
                <a:cs typeface="Helvetica Neue"/>
                <a:sym typeface="Helvetica Neue"/>
                <a:hlinkClick r:id="rId3"/>
              </a:defRPr>
            </a:lvl1pPr>
          </a:lstStyle>
          <a:p>
            <a:pPr marL="0" marR="0" lvl="0" indent="0" algn="ctr" defTabSz="4876678" rtl="0" eaLnBrk="1" fontAlgn="auto" latinLnBrk="0" hangingPunct="1">
              <a:lnSpc>
                <a:spcPct val="100000"/>
              </a:lnSpc>
              <a:spcBef>
                <a:spcPts val="0"/>
              </a:spcBef>
              <a:spcAft>
                <a:spcPts val="0"/>
              </a:spcAft>
              <a:buClrTx/>
              <a:buSzTx/>
              <a:buFontTx/>
              <a:buNone/>
              <a:tabLst/>
              <a:defRPr u="none">
                <a:solidFill>
                  <a:srgbClr val="5E5E5E"/>
                </a:solidFill>
              </a:defRPr>
            </a:pPr>
            <a:r>
              <a:rPr kumimoji="0" sz="2200" b="0" i="0" u="none" strike="noStrike" kern="1200" cap="none" spc="0" normalizeH="0" baseline="0" noProof="0">
                <a:ln>
                  <a:noFill/>
                </a:ln>
                <a:solidFill>
                  <a:srgbClr val="5E5E5E"/>
                </a:solidFill>
                <a:effectLst/>
                <a:uLnTx/>
                <a:uFillTx/>
                <a:latin typeface="Helvetica Neue"/>
                <a:ea typeface="Helvetica Neue"/>
                <a:cs typeface="Helvetica Neue"/>
                <a:sym typeface="Helvetica Neue"/>
                <a:hlinkClick r:id="rId3"/>
              </a:rPr>
              <a:t>https://www.tradeweb.com/our-markets/data--reporting/replay-service/</a:t>
            </a:r>
          </a:p>
        </p:txBody>
      </p:sp>
      <p:sp>
        <p:nvSpPr>
          <p:cNvPr id="466" name="Current version of API"/>
          <p:cNvSpPr/>
          <p:nvPr/>
        </p:nvSpPr>
        <p:spPr>
          <a:xfrm>
            <a:off x="8924005" y="3768872"/>
            <a:ext cx="1608660" cy="1194757"/>
          </a:xfrm>
          <a:prstGeom prst="rect">
            <a:avLst/>
          </a:prstGeom>
          <a:solidFill>
            <a:srgbClr val="0A52B1"/>
          </a:solidFill>
          <a:ln w="12700">
            <a:solidFill>
              <a:schemeClr val="accent5"/>
            </a:solidFill>
            <a:miter/>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tIns="45720" bIns="45720" anchor="ctr"/>
          <a:lstStyle>
            <a:lvl1pPr algn="ctr">
              <a:defRPr>
                <a:solidFill>
                  <a:srgbClr val="FFFFFF"/>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sz="900" b="0" i="0" u="none" strike="noStrike" kern="1200" cap="none" spc="0" normalizeH="0" baseline="0" noProof="0">
                <a:ln>
                  <a:noFill/>
                </a:ln>
                <a:solidFill>
                  <a:srgbClr val="FFFFFF"/>
                </a:solidFill>
                <a:effectLst/>
                <a:uLnTx/>
                <a:uFillTx/>
                <a:latin typeface="Calibri" panose="020F0502020204030204"/>
                <a:ea typeface="+mn-ea"/>
                <a:cs typeface="+mn-cs"/>
              </a:rPr>
              <a:t>Current version of API</a:t>
            </a:r>
          </a:p>
        </p:txBody>
      </p:sp>
      <p:sp>
        <p:nvSpPr>
          <p:cNvPr id="467" name="Next version of API"/>
          <p:cNvSpPr/>
          <p:nvPr/>
        </p:nvSpPr>
        <p:spPr>
          <a:xfrm>
            <a:off x="8924005" y="5126320"/>
            <a:ext cx="1608660" cy="1194757"/>
          </a:xfrm>
          <a:prstGeom prst="rect">
            <a:avLst/>
          </a:prstGeom>
          <a:solidFill>
            <a:srgbClr val="34A5DA"/>
          </a:solidFill>
          <a:ln w="12700">
            <a:solidFill>
              <a:schemeClr val="accent5"/>
            </a:solidFill>
            <a:miter/>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tIns="45720" bIns="45720" anchor="ctr"/>
          <a:lstStyle>
            <a:lvl1pPr algn="ctr">
              <a:defRPr>
                <a:solidFill>
                  <a:srgbClr val="FFFFFF"/>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sz="900" b="0" i="0" u="none" strike="noStrike" kern="1200" cap="none" spc="0" normalizeH="0" baseline="0" noProof="0">
                <a:ln>
                  <a:noFill/>
                </a:ln>
                <a:solidFill>
                  <a:srgbClr val="FFFFFF"/>
                </a:solidFill>
                <a:effectLst/>
                <a:uLnTx/>
                <a:uFillTx/>
                <a:latin typeface="Calibri" panose="020F0502020204030204"/>
                <a:ea typeface="+mn-ea"/>
                <a:cs typeface="+mn-cs"/>
              </a:rPr>
              <a:t>Next version of API</a:t>
            </a:r>
          </a:p>
        </p:txBody>
      </p:sp>
      <p:sp>
        <p:nvSpPr>
          <p:cNvPr id="468" name="Clients (created by many third parties)"/>
          <p:cNvSpPr/>
          <p:nvPr/>
        </p:nvSpPr>
        <p:spPr>
          <a:xfrm>
            <a:off x="1367505" y="4172840"/>
            <a:ext cx="1608660" cy="1194757"/>
          </a:xfrm>
          <a:prstGeom prst="rect">
            <a:avLst/>
          </a:prstGeom>
          <a:solidFill>
            <a:srgbClr val="83D3D4"/>
          </a:solidFill>
          <a:ln w="12700">
            <a:solidFill>
              <a:schemeClr val="accent5"/>
            </a:solidFill>
            <a:miter/>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tIns="45720" bIns="45720" anchor="ctr"/>
          <a:lstStyle>
            <a:lvl1pPr algn="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sz="900" b="0" i="0" u="none" strike="noStrike" kern="1200" cap="none" spc="0" normalizeH="0" baseline="0" noProof="0">
                <a:ln>
                  <a:noFill/>
                </a:ln>
                <a:solidFill>
                  <a:prstClr val="black"/>
                </a:solidFill>
                <a:effectLst/>
                <a:uLnTx/>
                <a:uFillTx/>
                <a:latin typeface="Calibri" panose="020F0502020204030204"/>
                <a:ea typeface="+mn-ea"/>
                <a:cs typeface="+mn-cs"/>
              </a:rPr>
              <a:t>Clients (created by many third parties)</a:t>
            </a:r>
          </a:p>
        </p:txBody>
      </p:sp>
      <p:sp>
        <p:nvSpPr>
          <p:cNvPr id="469" name="Capture/Replay Proxy for Testing"/>
          <p:cNvSpPr/>
          <p:nvPr/>
        </p:nvSpPr>
        <p:spPr>
          <a:xfrm>
            <a:off x="4813394" y="4172840"/>
            <a:ext cx="1608660" cy="1194757"/>
          </a:xfrm>
          <a:prstGeom prst="rect">
            <a:avLst/>
          </a:prstGeom>
          <a:solidFill>
            <a:srgbClr val="0A52B1"/>
          </a:solidFill>
          <a:ln w="12700">
            <a:solidFill>
              <a:schemeClr val="accent5"/>
            </a:solidFill>
            <a:miter/>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tIns="45720" bIns="45720" anchor="ctr"/>
          <a:lstStyle>
            <a:lvl1pPr algn="ctr">
              <a:defRPr>
                <a:solidFill>
                  <a:srgbClr val="FFFFFF"/>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sz="900" b="0" i="0" u="none" strike="noStrike" kern="1200" cap="none" spc="0" normalizeH="0" baseline="0" noProof="0">
                <a:ln>
                  <a:noFill/>
                </a:ln>
                <a:solidFill>
                  <a:srgbClr val="FFFFFF"/>
                </a:solidFill>
                <a:effectLst/>
                <a:uLnTx/>
                <a:uFillTx/>
                <a:latin typeface="Calibri" panose="020F0502020204030204"/>
                <a:ea typeface="+mn-ea"/>
                <a:cs typeface="+mn-cs"/>
              </a:rPr>
              <a:t>Capture/Replay Proxy for Testing</a:t>
            </a:r>
          </a:p>
        </p:txBody>
      </p:sp>
      <p:sp>
        <p:nvSpPr>
          <p:cNvPr id="470" name="Line"/>
          <p:cNvSpPr/>
          <p:nvPr/>
        </p:nvSpPr>
        <p:spPr>
          <a:xfrm flipV="1">
            <a:off x="6378372" y="4359998"/>
            <a:ext cx="2546827" cy="410221"/>
          </a:xfrm>
          <a:prstGeom prst="line">
            <a:avLst/>
          </a:prstGeom>
          <a:ln w="127000">
            <a:solidFill>
              <a:srgbClr val="414141"/>
            </a:solidFill>
            <a:miter/>
            <a:tailEnd type="triangle"/>
          </a:ln>
        </p:spPr>
        <p:txBody>
          <a:bodyPr tIns="45720" bIns="4572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1" name="Line"/>
          <p:cNvSpPr/>
          <p:nvPr/>
        </p:nvSpPr>
        <p:spPr>
          <a:xfrm>
            <a:off x="3037192" y="4833719"/>
            <a:ext cx="1842176" cy="1"/>
          </a:xfrm>
          <a:prstGeom prst="line">
            <a:avLst/>
          </a:prstGeom>
          <a:ln w="127000">
            <a:solidFill>
              <a:srgbClr val="414141"/>
            </a:solidFill>
            <a:miter/>
            <a:tailEnd type="triangle"/>
          </a:ln>
        </p:spPr>
        <p:txBody>
          <a:bodyPr tIns="45720" bIns="4572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2" name="Line"/>
          <p:cNvSpPr/>
          <p:nvPr/>
        </p:nvSpPr>
        <p:spPr>
          <a:xfrm>
            <a:off x="6442050" y="4898569"/>
            <a:ext cx="2425089" cy="864888"/>
          </a:xfrm>
          <a:prstGeom prst="line">
            <a:avLst/>
          </a:prstGeom>
          <a:ln w="127000">
            <a:solidFill>
              <a:srgbClr val="F14C0E"/>
            </a:solidFill>
            <a:miter/>
            <a:tailEnd type="triangle"/>
          </a:ln>
        </p:spPr>
        <p:txBody>
          <a:bodyPr tIns="45720" bIns="4572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9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3" name="Production traffic"/>
          <p:cNvSpPr txBox="1"/>
          <p:nvPr/>
        </p:nvSpPr>
        <p:spPr>
          <a:xfrm>
            <a:off x="3036352" y="4545755"/>
            <a:ext cx="1007007" cy="230832"/>
          </a:xfrm>
          <a:prstGeom prst="rect">
            <a:avLst/>
          </a:prstGeom>
          <a:ln w="254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tIns="45720" bIns="4572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900" b="0" i="0" u="none" strike="noStrike" kern="1200" cap="none" spc="0" normalizeH="0" baseline="0" noProof="0">
                <a:ln>
                  <a:noFill/>
                </a:ln>
                <a:solidFill>
                  <a:prstClr val="black"/>
                </a:solidFill>
                <a:effectLst/>
                <a:uLnTx/>
                <a:uFillTx/>
                <a:latin typeface="Calibri" panose="020F0502020204030204"/>
                <a:ea typeface="+mn-ea"/>
                <a:cs typeface="+mn-cs"/>
              </a:rPr>
              <a:t>Production traffic</a:t>
            </a:r>
          </a:p>
        </p:txBody>
      </p:sp>
      <p:sp>
        <p:nvSpPr>
          <p:cNvPr id="474" name="Production traffic"/>
          <p:cNvSpPr txBox="1"/>
          <p:nvPr/>
        </p:nvSpPr>
        <p:spPr>
          <a:xfrm>
            <a:off x="6790834" y="4184014"/>
            <a:ext cx="1007007" cy="230832"/>
          </a:xfrm>
          <a:prstGeom prst="rect">
            <a:avLst/>
          </a:prstGeom>
          <a:ln w="254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tIns="45720" bIns="4572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900" b="0" i="0" u="none" strike="noStrike" kern="1200" cap="none" spc="0" normalizeH="0" baseline="0" noProof="0">
                <a:ln>
                  <a:noFill/>
                </a:ln>
                <a:solidFill>
                  <a:prstClr val="black"/>
                </a:solidFill>
                <a:effectLst/>
                <a:uLnTx/>
                <a:uFillTx/>
                <a:latin typeface="Calibri" panose="020F0502020204030204"/>
                <a:ea typeface="+mn-ea"/>
                <a:cs typeface="+mn-cs"/>
              </a:rPr>
              <a:t>Production traffic</a:t>
            </a:r>
          </a:p>
        </p:txBody>
      </p:sp>
      <p:sp>
        <p:nvSpPr>
          <p:cNvPr id="475" name="Replay production traffic for testing"/>
          <p:cNvSpPr txBox="1"/>
          <p:nvPr/>
        </p:nvSpPr>
        <p:spPr>
          <a:xfrm>
            <a:off x="6692207" y="5755301"/>
            <a:ext cx="1914109" cy="230832"/>
          </a:xfrm>
          <a:prstGeom prst="rect">
            <a:avLst/>
          </a:prstGeom>
          <a:ln w="254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tIns="45720" bIns="4572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sz="900" b="0" i="0" u="none" strike="noStrike" kern="1200" cap="none" spc="0" normalizeH="0" baseline="0" noProof="0">
                <a:ln>
                  <a:noFill/>
                </a:ln>
                <a:solidFill>
                  <a:prstClr val="black"/>
                </a:solidFill>
                <a:effectLst/>
                <a:uLnTx/>
                <a:uFillTx/>
                <a:latin typeface="Calibri" panose="020F0502020204030204"/>
                <a:ea typeface="+mn-ea"/>
                <a:cs typeface="+mn-cs"/>
              </a:rPr>
              <a:t>Replay production traffic for testing</a:t>
            </a:r>
          </a:p>
        </p:txBody>
      </p:sp>
    </p:spTree>
    <p:extLst>
      <p:ext uri="{BB962C8B-B14F-4D97-AF65-F5344CB8AC3E}">
        <p14:creationId xmlns:p14="http://schemas.microsoft.com/office/powerpoint/2010/main" val="1355436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a:t>Acceptance Tests can be formulated as </a:t>
            </a:r>
            <a:r>
              <a:rPr lang="en-US">
                <a:solidFill>
                  <a:srgbClr val="FF0000"/>
                </a:solidFill>
              </a:rPr>
              <a:t>scenarios</a:t>
            </a:r>
            <a:endParaRPr>
              <a:solidFill>
                <a:srgbClr val="FF0000"/>
              </a:solidFill>
            </a:endParaRPr>
          </a:p>
        </p:txBody>
      </p:sp>
      <p:sp>
        <p:nvSpPr>
          <p:cNvPr id="437" name="The first time the test runs, it saves a “snapshot” of the rendered GUI…"/>
          <p:cNvSpPr txBox="1">
            <a:spLocks noGrp="1"/>
          </p:cNvSpPr>
          <p:nvPr>
            <p:ph type="body" idx="1"/>
          </p:nvPr>
        </p:nvSpPr>
        <p:spPr>
          <a:xfrm>
            <a:off x="838200" y="1500160"/>
            <a:ext cx="9871710" cy="4351339"/>
          </a:xfrm>
          <a:prstGeom prst="rect">
            <a:avLst/>
          </a:prstGeom>
        </p:spPr>
        <p:txBody>
          <a:bodyPr>
            <a:normAutofit/>
          </a:bodyPr>
          <a:lstStyle/>
          <a:p>
            <a:r>
              <a:rPr lang="en-US"/>
              <a:t>Acceptance tests are written to verify behavior from a user’s perspective.</a:t>
            </a:r>
          </a:p>
          <a:p>
            <a:r>
              <a:rPr lang="en-US"/>
              <a:t>The focus is on treating the application as a black-box</a:t>
            </a:r>
          </a:p>
          <a:p>
            <a:r>
              <a:rPr lang="en-US"/>
              <a:t>Tests may be specified as </a:t>
            </a:r>
            <a:r>
              <a:rPr lang="en-US">
                <a:solidFill>
                  <a:srgbClr val="FF0000"/>
                </a:solidFill>
              </a:rPr>
              <a:t>given-when-then scenarios</a:t>
            </a:r>
            <a:r>
              <a:rPr lang="en-US"/>
              <a:t>:</a:t>
            </a:r>
          </a:p>
          <a:p>
            <a:pPr marL="228600" lvl="1" indent="0">
              <a:buNone/>
            </a:pPr>
            <a:r>
              <a:rPr lang="en-US" i="1">
                <a:solidFill>
                  <a:schemeClr val="accent1">
                    <a:lumMod val="75000"/>
                  </a:schemeClr>
                </a:solidFill>
                <a:effectLst/>
                <a:latin typeface="Arial" panose="020B0604020202020204" pitchFamily="34" charset="0"/>
              </a:rPr>
              <a:t>given</a:t>
            </a:r>
            <a:r>
              <a:rPr lang="en-US">
                <a:effectLst/>
                <a:latin typeface="Arial" panose="020B0604020202020204" pitchFamily="34" charset="0"/>
              </a:rPr>
              <a:t> there's a logged in user</a:t>
            </a:r>
            <a:br>
              <a:rPr lang="en-US"/>
            </a:br>
            <a:r>
              <a:rPr lang="en-US" i="1">
                <a:solidFill>
                  <a:schemeClr val="accent1">
                    <a:lumMod val="75000"/>
                  </a:schemeClr>
                </a:solidFill>
                <a:effectLst/>
                <a:latin typeface="Arial" panose="020B0604020202020204" pitchFamily="34" charset="0"/>
              </a:rPr>
              <a:t>and</a:t>
            </a:r>
            <a:r>
              <a:rPr lang="en-US">
                <a:effectLst/>
                <a:latin typeface="Arial" panose="020B0604020202020204" pitchFamily="34" charset="0"/>
              </a:rPr>
              <a:t> there's an article "bicycle"</a:t>
            </a:r>
            <a:br>
              <a:rPr lang="en-US"/>
            </a:br>
            <a:r>
              <a:rPr lang="en-US" i="1">
                <a:solidFill>
                  <a:schemeClr val="accent1">
                    <a:lumMod val="75000"/>
                  </a:schemeClr>
                </a:solidFill>
                <a:effectLst/>
                <a:latin typeface="Arial" panose="020B0604020202020204" pitchFamily="34" charset="0"/>
              </a:rPr>
              <a:t>when</a:t>
            </a:r>
            <a:r>
              <a:rPr lang="en-US" i="1">
                <a:effectLst/>
                <a:latin typeface="Arial" panose="020B0604020202020204" pitchFamily="34" charset="0"/>
              </a:rPr>
              <a:t> </a:t>
            </a:r>
            <a:r>
              <a:rPr lang="en-US">
                <a:effectLst/>
                <a:latin typeface="Arial" panose="020B0604020202020204" pitchFamily="34" charset="0"/>
              </a:rPr>
              <a:t>the user navigates to the "bicycle" article's detail page</a:t>
            </a:r>
            <a:br>
              <a:rPr lang="en-US"/>
            </a:br>
            <a:r>
              <a:rPr lang="en-US" i="1">
                <a:effectLst/>
                <a:latin typeface="Arial" panose="020B0604020202020204" pitchFamily="34" charset="0"/>
              </a:rPr>
              <a:t>and </a:t>
            </a:r>
            <a:r>
              <a:rPr lang="en-US">
                <a:effectLst/>
                <a:latin typeface="Arial" panose="020B0604020202020204" pitchFamily="34" charset="0"/>
              </a:rPr>
              <a:t>clicks the "add to basket" button</a:t>
            </a:r>
            <a:br>
              <a:rPr lang="en-US"/>
            </a:br>
            <a:r>
              <a:rPr lang="en-US" i="1">
                <a:solidFill>
                  <a:schemeClr val="accent1">
                    <a:lumMod val="75000"/>
                  </a:schemeClr>
                </a:solidFill>
                <a:effectLst/>
                <a:latin typeface="Arial" panose="020B0604020202020204" pitchFamily="34" charset="0"/>
              </a:rPr>
              <a:t>then</a:t>
            </a:r>
            <a:r>
              <a:rPr lang="en-US">
                <a:effectLst/>
                <a:latin typeface="Arial" panose="020B0604020202020204" pitchFamily="34" charset="0"/>
              </a:rPr>
              <a:t> the article "bicycle" should be in their shopping</a:t>
            </a:r>
            <a:br>
              <a:rPr lang="en-US"/>
            </a:br>
            <a:r>
              <a:rPr lang="en-US">
                <a:effectLst/>
                <a:latin typeface="Arial" panose="020B0604020202020204" pitchFamily="34" charset="0"/>
              </a:rPr>
              <a:t>basket</a:t>
            </a:r>
            <a:endParaRPr lang="en-US"/>
          </a:p>
        </p:txBody>
      </p:sp>
      <p:sp>
        <p:nvSpPr>
          <p:cNvPr id="438" name="Slide Number"/>
          <p:cNvSpPr txBox="1">
            <a:spLocks noGrp="1"/>
          </p:cNvSpPr>
          <p:nvPr>
            <p:ph type="sldNum" sz="quarter" idx="2"/>
          </p:nvPr>
        </p:nvSpPr>
        <p:spPr>
          <a:xfrm>
            <a:off x="22203052" y="12835870"/>
            <a:ext cx="504548" cy="483910"/>
          </a:xfrm>
          <a:prstGeom prst="rect">
            <a:avLst/>
          </a:prstGeom>
          <a:ln w="254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t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1200" cap="none" spc="0" normalizeH="0" baseline="0" noProof="0" smtClean="0">
                <a:ln>
                  <a:noFill/>
                </a:ln>
                <a:solidFill>
                  <a:srgbClr val="888888"/>
                </a:solidFill>
                <a:effectLst/>
                <a:uLnTx/>
                <a:uFillTx/>
                <a:latin typeface="Calibri Light" panose="020F0302020204030204"/>
                <a:ea typeface="+mj-ea"/>
                <a:cs typeface="+mj-cs"/>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4</a:t>
            </a:fld>
            <a:endParaRPr kumimoji="0" sz="2400" b="0" i="0" u="none" strike="noStrike" kern="1200" cap="none" spc="0" normalizeH="0" baseline="0" noProof="0">
              <a:ln>
                <a:noFill/>
              </a:ln>
              <a:solidFill>
                <a:srgbClr val="888888"/>
              </a:solidFill>
              <a:effectLst/>
              <a:uLnTx/>
              <a:uFillTx/>
              <a:latin typeface="Calibri Light" panose="020F0302020204030204"/>
              <a:ea typeface="+mj-ea"/>
              <a:cs typeface="+mj-cs"/>
              <a:sym typeface="Calibri"/>
            </a:endParaRPr>
          </a:p>
        </p:txBody>
      </p:sp>
      <p:sp>
        <p:nvSpPr>
          <p:cNvPr id="3" name="TextBox 2">
            <a:extLst>
              <a:ext uri="{FF2B5EF4-FFF2-40B4-BE49-F238E27FC236}">
                <a16:creationId xmlns:a16="http://schemas.microsoft.com/office/drawing/2014/main" id="{E0B663F6-FCEE-D718-E982-EF0D7C1322A5}"/>
              </a:ext>
            </a:extLst>
          </p:cNvPr>
          <p:cNvSpPr txBox="1"/>
          <p:nvPr/>
        </p:nvSpPr>
        <p:spPr>
          <a:xfrm>
            <a:off x="3394710" y="5846257"/>
            <a:ext cx="8495893" cy="23083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0" i="0" u="none" strike="noStrike" kern="1200" cap="none" spc="0" normalizeH="0" baseline="0" noProof="0">
                <a:ln>
                  <a:noFill/>
                </a:ln>
                <a:solidFill>
                  <a:prstClr val="black"/>
                </a:solidFill>
                <a:effectLst/>
                <a:uLnTx/>
                <a:uFillTx/>
                <a:latin typeface="Calibri" panose="020F0502020204030204"/>
                <a:ea typeface="+mn-ea"/>
                <a:cs typeface="+mn-cs"/>
                <a:hlinkClick r:id="rId3"/>
              </a:rPr>
              <a:t>https://docs.cypress.io/guides/end-to-end-testing/writing-your-first-end-to-end-test</a:t>
            </a:r>
            <a:r>
              <a:rPr kumimoji="0" lang="en-US" sz="900" b="0" i="0" u="none" strike="noStrike" kern="1200" cap="none" spc="0" normalizeH="0" baseline="0" noProof="0">
                <a:ln>
                  <a:noFill/>
                </a:ln>
                <a:solidFill>
                  <a:prstClr val="black"/>
                </a:solidFill>
                <a:effectLst/>
                <a:uLnTx/>
                <a:uFillTx/>
                <a:latin typeface="Calibri" panose="020F0502020204030204"/>
                <a:ea typeface="+mn-ea"/>
                <a:cs typeface="+mn-cs"/>
              </a:rPr>
              <a:t> </a:t>
            </a:r>
          </a:p>
        </p:txBody>
      </p:sp>
    </p:spTree>
    <p:extLst>
      <p:ext uri="{BB962C8B-B14F-4D97-AF65-F5344CB8AC3E}">
        <p14:creationId xmlns:p14="http://schemas.microsoft.com/office/powerpoint/2010/main" val="3269865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a:t>Deployed systems create testing challenges</a:t>
            </a:r>
            <a:endParaRPr/>
          </a:p>
        </p:txBody>
      </p:sp>
      <p:sp>
        <p:nvSpPr>
          <p:cNvPr id="431" name="What to do if the specification is incomplete, and likely to change frequently?…"/>
          <p:cNvSpPr txBox="1">
            <a:spLocks noGrp="1"/>
          </p:cNvSpPr>
          <p:nvPr>
            <p:ph type="body" idx="1"/>
          </p:nvPr>
        </p:nvSpPr>
        <p:spPr>
          <a:xfrm>
            <a:off x="838200" y="1500160"/>
            <a:ext cx="9027081" cy="4351339"/>
          </a:xfrm>
          <a:prstGeom prst="rect">
            <a:avLst/>
          </a:prstGeom>
        </p:spPr>
        <p:txBody>
          <a:bodyPr/>
          <a:lstStyle/>
          <a:p>
            <a:r>
              <a:rPr lang="en-US"/>
              <a:t>Clients believe “how it is now is right”,</a:t>
            </a:r>
          </a:p>
          <a:p>
            <a:pPr lvl="1"/>
            <a:r>
              <a:rPr lang="en-US"/>
              <a:t>Not “how the API intended it to be is right”</a:t>
            </a:r>
            <a:endParaRPr/>
          </a:p>
          <a:p>
            <a:pPr marL="457200" lvl="1"/>
            <a:r>
              <a:t>Writing thorough test suite is even harder, less useful</a:t>
            </a:r>
            <a:endParaRPr lang="en-US"/>
          </a:p>
          <a:p>
            <a:pPr marL="457200" lvl="1"/>
            <a:r>
              <a:rPr lang="en-US"/>
              <a:t>What is a “breaking change”?</a:t>
            </a:r>
            <a:endParaRPr/>
          </a:p>
          <a:p>
            <a:r>
              <a:t>Still: vital to detect breaking changes</a:t>
            </a:r>
          </a:p>
          <a:p>
            <a:r>
              <a:t>Examples:</a:t>
            </a:r>
          </a:p>
          <a:p>
            <a:pPr marL="457200" lvl="1"/>
            <a:r>
              <a:t>Detailed layout of GUIs</a:t>
            </a:r>
          </a:p>
          <a:p>
            <a:pPr marL="457200" lvl="1"/>
            <a:r>
              <a:t>Side-effects of APIs, particularly under corner-cases</a:t>
            </a:r>
          </a:p>
        </p:txBody>
      </p:sp>
      <p:sp>
        <p:nvSpPr>
          <p:cNvPr id="432" name="Slide Number"/>
          <p:cNvSpPr txBox="1">
            <a:spLocks noGrp="1"/>
          </p:cNvSpPr>
          <p:nvPr>
            <p:ph type="sldNum" sz="quarter" idx="2"/>
          </p:nvPr>
        </p:nvSpPr>
        <p:spPr>
          <a:xfrm>
            <a:off x="22203052" y="12835870"/>
            <a:ext cx="504548" cy="483910"/>
          </a:xfrm>
          <a:prstGeom prst="rect">
            <a:avLst/>
          </a:prstGeom>
          <a:ln w="254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none" t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lang="en-US" sz="2400" b="0" i="0" u="none" strike="noStrike" kern="1200" cap="none" spc="0" normalizeH="0" baseline="0" noProof="0" smtClean="0">
                <a:ln>
                  <a:noFill/>
                </a:ln>
                <a:solidFill>
                  <a:srgbClr val="888888"/>
                </a:solidFill>
                <a:effectLst/>
                <a:uLnTx/>
                <a:uFillTx/>
                <a:latin typeface="Calibri Light" panose="020F0302020204030204"/>
                <a:ea typeface="+mj-ea"/>
                <a:cs typeface="+mj-cs"/>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5</a:t>
            </a:fld>
            <a:endParaRPr kumimoji="0" sz="2400" b="0" i="0" u="none" strike="noStrike" kern="1200" cap="none" spc="0" normalizeH="0" baseline="0" noProof="0">
              <a:ln>
                <a:noFill/>
              </a:ln>
              <a:solidFill>
                <a:srgbClr val="888888"/>
              </a:solidFill>
              <a:effectLst/>
              <a:uLnTx/>
              <a:uFillTx/>
              <a:latin typeface="Calibri Light" panose="020F0302020204030204"/>
              <a:ea typeface="+mj-ea"/>
              <a:cs typeface="+mj-cs"/>
              <a:sym typeface="Calibri"/>
            </a:endParaRPr>
          </a:p>
        </p:txBody>
      </p:sp>
    </p:spTree>
    <p:extLst>
      <p:ext uri="{BB962C8B-B14F-4D97-AF65-F5344CB8AC3E}">
        <p14:creationId xmlns:p14="http://schemas.microsoft.com/office/powerpoint/2010/main" val="3484410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539BB-0387-0968-12D7-2D02653E6D58}"/>
              </a:ext>
            </a:extLst>
          </p:cNvPr>
          <p:cNvSpPr>
            <a:spLocks noGrp="1"/>
          </p:cNvSpPr>
          <p:nvPr>
            <p:ph type="title"/>
          </p:nvPr>
        </p:nvSpPr>
        <p:spPr/>
        <p:txBody>
          <a:bodyPr/>
          <a:lstStyle/>
          <a:p>
            <a:r>
              <a:rPr lang="en-US"/>
              <a:t>But how to make these human-readable scenarios into executable tests?</a:t>
            </a:r>
          </a:p>
        </p:txBody>
      </p:sp>
      <p:sp>
        <p:nvSpPr>
          <p:cNvPr id="3" name="Text Placeholder 2">
            <a:extLst>
              <a:ext uri="{FF2B5EF4-FFF2-40B4-BE49-F238E27FC236}">
                <a16:creationId xmlns:a16="http://schemas.microsoft.com/office/drawing/2014/main" id="{8194A1FA-E981-879F-C6B7-3521CEF67358}"/>
              </a:ext>
            </a:extLst>
          </p:cNvPr>
          <p:cNvSpPr>
            <a:spLocks noGrp="1"/>
          </p:cNvSpPr>
          <p:nvPr>
            <p:ph type="body" idx="1"/>
          </p:nvPr>
        </p:nvSpPr>
        <p:spPr/>
        <p:txBody>
          <a:bodyPr/>
          <a:lstStyle/>
          <a:p>
            <a:r>
              <a:rPr lang="en-US"/>
              <a:t>Scenarios like the one above are readable by humans (e.g. customers)</a:t>
            </a:r>
          </a:p>
        </p:txBody>
      </p:sp>
    </p:spTree>
    <p:extLst>
      <p:ext uri="{BB962C8B-B14F-4D97-AF65-F5344CB8AC3E}">
        <p14:creationId xmlns:p14="http://schemas.microsoft.com/office/powerpoint/2010/main" val="1434480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35BB41-4F61-A7FF-DFB2-7C695417511D}"/>
              </a:ext>
            </a:extLst>
          </p:cNvPr>
          <p:cNvSpPr>
            <a:spLocks noGrp="1"/>
          </p:cNvSpPr>
          <p:nvPr>
            <p:ph type="title"/>
          </p:nvPr>
        </p:nvSpPr>
        <p:spPr/>
        <p:txBody>
          <a:bodyPr/>
          <a:lstStyle/>
          <a:p>
            <a:r>
              <a:rPr lang="en-US"/>
              <a:t>But how to make these human-readable scenarios into executable tests?</a:t>
            </a:r>
          </a:p>
        </p:txBody>
      </p:sp>
      <p:sp>
        <p:nvSpPr>
          <p:cNvPr id="6" name="Content Placeholder 5">
            <a:extLst>
              <a:ext uri="{FF2B5EF4-FFF2-40B4-BE49-F238E27FC236}">
                <a16:creationId xmlns:a16="http://schemas.microsoft.com/office/drawing/2014/main" id="{1C2E8766-D1C4-1650-5353-B557BCA0B7D3}"/>
              </a:ext>
            </a:extLst>
          </p:cNvPr>
          <p:cNvSpPr>
            <a:spLocks noGrp="1"/>
          </p:cNvSpPr>
          <p:nvPr>
            <p:ph idx="1"/>
          </p:nvPr>
        </p:nvSpPr>
        <p:spPr/>
        <p:txBody>
          <a:bodyPr/>
          <a:lstStyle/>
          <a:p>
            <a:r>
              <a:rPr lang="en-US"/>
              <a:t>Automation is a </a:t>
            </a:r>
            <a:r>
              <a:rPr lang="en-US" i="1"/>
              <a:t>spectrum — </a:t>
            </a:r>
            <a:r>
              <a:rPr lang="en-US"/>
              <a:t>humans can automate tests! </a:t>
            </a:r>
          </a:p>
          <a:p>
            <a:pPr lvl="1"/>
            <a:r>
              <a:rPr lang="en-US"/>
              <a:t>Many of the same concerns </a:t>
            </a:r>
            <a:br>
              <a:rPr lang="en-US"/>
            </a:br>
            <a:r>
              <a:rPr lang="en-US"/>
              <a:t>apply: deterministic, not flaky…</a:t>
            </a:r>
          </a:p>
        </p:txBody>
      </p:sp>
      <p:sp>
        <p:nvSpPr>
          <p:cNvPr id="4" name="Slide Number Placeholder 3">
            <a:extLst>
              <a:ext uri="{FF2B5EF4-FFF2-40B4-BE49-F238E27FC236}">
                <a16:creationId xmlns:a16="http://schemas.microsoft.com/office/drawing/2014/main" id="{B99583CD-EF05-F26C-F819-F3FBD88FB97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descr="Example of a test case">
            <a:extLst>
              <a:ext uri="{FF2B5EF4-FFF2-40B4-BE49-F238E27FC236}">
                <a16:creationId xmlns:a16="http://schemas.microsoft.com/office/drawing/2014/main" id="{6908BE5F-D81E-060C-EEDC-98B723D7B6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907" y="3886200"/>
            <a:ext cx="11568587" cy="3672424"/>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966988D-B474-FAA6-71DC-B5A3D965981C}"/>
              </a:ext>
            </a:extLst>
          </p:cNvPr>
          <p:cNvSpPr txBox="1"/>
          <p:nvPr/>
        </p:nvSpPr>
        <p:spPr>
          <a:xfrm>
            <a:off x="186849" y="3466678"/>
            <a:ext cx="642717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https://</a:t>
            </a:r>
            <a:r>
              <a:rPr kumimoji="0" lang="en-US" sz="1800" b="0" i="0" u="none" strike="noStrike" kern="1200" cap="none" spc="0" normalizeH="0" baseline="0" noProof="0" err="1">
                <a:ln>
                  <a:noFill/>
                </a:ln>
                <a:solidFill>
                  <a:prstClr val="black"/>
                </a:solidFill>
                <a:effectLst/>
                <a:uLnTx/>
                <a:uFillTx/>
                <a:latin typeface="Calibri" panose="020F0502020204030204"/>
                <a:ea typeface="+mn-ea"/>
                <a:cs typeface="+mn-cs"/>
              </a:rPr>
              <a:t>www.browserstack.com</a:t>
            </a: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/guide/test-case-vs-test-script</a:t>
            </a:r>
          </a:p>
        </p:txBody>
      </p:sp>
      <p:pic>
        <p:nvPicPr>
          <p:cNvPr id="9" name="Picture 8">
            <a:extLst>
              <a:ext uri="{FF2B5EF4-FFF2-40B4-BE49-F238E27FC236}">
                <a16:creationId xmlns:a16="http://schemas.microsoft.com/office/drawing/2014/main" id="{60532BCB-9276-C255-2EE1-A1A26FD25E86}"/>
              </a:ext>
            </a:extLst>
          </p:cNvPr>
          <p:cNvPicPr>
            <a:picLocks noChangeAspect="1"/>
          </p:cNvPicPr>
          <p:nvPr/>
        </p:nvPicPr>
        <p:blipFill>
          <a:blip r:embed="rId3"/>
          <a:stretch>
            <a:fillRect/>
          </a:stretch>
        </p:blipFill>
        <p:spPr>
          <a:xfrm>
            <a:off x="5580949" y="1947099"/>
            <a:ext cx="6289194" cy="3039157"/>
          </a:xfrm>
          <a:prstGeom prst="rect">
            <a:avLst/>
          </a:prstGeom>
        </p:spPr>
      </p:pic>
    </p:spTree>
    <p:extLst>
      <p:ext uri="{BB962C8B-B14F-4D97-AF65-F5344CB8AC3E}">
        <p14:creationId xmlns:p14="http://schemas.microsoft.com/office/powerpoint/2010/main" val="2811793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6A25BA4-5A8D-2583-6CE7-85C8073B099B}"/>
              </a:ext>
            </a:extLst>
          </p:cNvPr>
          <p:cNvSpPr>
            <a:spLocks noGrp="1"/>
          </p:cNvSpPr>
          <p:nvPr>
            <p:ph type="title"/>
          </p:nvPr>
        </p:nvSpPr>
        <p:spPr/>
        <p:txBody>
          <a:bodyPr/>
          <a:lstStyle/>
          <a:p>
            <a:r>
              <a:rPr lang="en-US"/>
              <a:t>But how to make these human-readable scenarios into executable tests?</a:t>
            </a:r>
          </a:p>
        </p:txBody>
      </p:sp>
      <p:sp>
        <p:nvSpPr>
          <p:cNvPr id="8" name="Content Placeholder 7">
            <a:extLst>
              <a:ext uri="{FF2B5EF4-FFF2-40B4-BE49-F238E27FC236}">
                <a16:creationId xmlns:a16="http://schemas.microsoft.com/office/drawing/2014/main" id="{6E32FCC0-23AE-2F25-9808-77319EA3FE5A}"/>
              </a:ext>
            </a:extLst>
          </p:cNvPr>
          <p:cNvSpPr>
            <a:spLocks noGrp="1"/>
          </p:cNvSpPr>
          <p:nvPr>
            <p:ph idx="1"/>
          </p:nvPr>
        </p:nvSpPr>
        <p:spPr>
          <a:xfrm>
            <a:off x="6981422" y="1500159"/>
            <a:ext cx="4505238" cy="5094071"/>
          </a:xfrm>
        </p:spPr>
        <p:txBody>
          <a:bodyPr>
            <a:normAutofit/>
          </a:bodyPr>
          <a:lstStyle/>
          <a:p>
            <a:pPr marL="0" indent="0">
              <a:buNone/>
            </a:pPr>
            <a:r>
              <a:rPr lang="en-US"/>
              <a:t>Entire sub-specialization within software engineering to push automation faster/simpler/more reliable to meet agile &amp; CI/CD goals</a:t>
            </a:r>
          </a:p>
        </p:txBody>
      </p:sp>
      <p:sp>
        <p:nvSpPr>
          <p:cNvPr id="4" name="Slide Number Placeholder 3">
            <a:extLst>
              <a:ext uri="{FF2B5EF4-FFF2-40B4-BE49-F238E27FC236}">
                <a16:creationId xmlns:a16="http://schemas.microsoft.com/office/drawing/2014/main" id="{C71AB0E3-8F71-A207-927F-2C7C22BF166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3FEC2D0-E472-73CA-665F-128587E49CD5}"/>
              </a:ext>
            </a:extLst>
          </p:cNvPr>
          <p:cNvPicPr>
            <a:picLocks noChangeAspect="1"/>
          </p:cNvPicPr>
          <p:nvPr/>
        </p:nvPicPr>
        <p:blipFill>
          <a:blip r:embed="rId3"/>
          <a:stretch>
            <a:fillRect/>
          </a:stretch>
        </p:blipFill>
        <p:spPr>
          <a:xfrm>
            <a:off x="705340" y="2522925"/>
            <a:ext cx="4763476" cy="4260437"/>
          </a:xfrm>
          <a:prstGeom prst="rect">
            <a:avLst/>
          </a:prstGeom>
        </p:spPr>
      </p:pic>
      <p:sp>
        <p:nvSpPr>
          <p:cNvPr id="7" name="TextBox 6">
            <a:extLst>
              <a:ext uri="{FF2B5EF4-FFF2-40B4-BE49-F238E27FC236}">
                <a16:creationId xmlns:a16="http://schemas.microsoft.com/office/drawing/2014/main" id="{44915A99-4901-D24E-7DFE-891DDC25BE81}"/>
              </a:ext>
            </a:extLst>
          </p:cNvPr>
          <p:cNvSpPr txBox="1"/>
          <p:nvPr/>
        </p:nvSpPr>
        <p:spPr>
          <a:xfrm>
            <a:off x="705340" y="1610206"/>
            <a:ext cx="5569730"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prstClr val="black"/>
                </a:solidFill>
                <a:effectLst/>
                <a:uLnTx/>
                <a:uFillTx/>
                <a:latin typeface="Calibri" panose="020F0502020204030204"/>
                <a:ea typeface="+mn-ea"/>
                <a:cs typeface="+mn-cs"/>
              </a:rPr>
              <a:t>Entire companies specialize in this endeavor</a:t>
            </a:r>
            <a:br>
              <a:rPr kumimoji="0" lang="en-US" sz="2000" b="0" i="0" u="none" strike="noStrike" kern="1200" cap="none" spc="0" normalizeH="0" baseline="0" noProof="0">
                <a:ln>
                  <a:noFill/>
                </a:ln>
                <a:solidFill>
                  <a:prstClr val="black"/>
                </a:solidFill>
                <a:effectLst/>
                <a:uLnTx/>
                <a:uFillTx/>
                <a:latin typeface="Calibri" panose="020F0502020204030204"/>
                <a:ea typeface="+mn-ea"/>
                <a:cs typeface="+mn-cs"/>
              </a:rPr>
            </a:br>
            <a:r>
              <a:rPr kumimoji="0" lang="en-US" sz="2000" b="0" i="0" u="none" strike="noStrike" kern="1200" cap="none" spc="0" normalizeH="0" baseline="0" noProof="0">
                <a:ln>
                  <a:noFill/>
                </a:ln>
                <a:solidFill>
                  <a:prstClr val="black"/>
                </a:solidFill>
                <a:effectLst/>
                <a:uLnTx/>
                <a:uFillTx/>
                <a:latin typeface="Calibri" panose="020F0502020204030204"/>
                <a:ea typeface="+mn-ea"/>
                <a:cs typeface="+mn-cs"/>
              </a:rPr>
              <a:t>(https://</a:t>
            </a:r>
            <a:r>
              <a:rPr kumimoji="0" lang="en-US" sz="2000" b="0" i="0" u="none" strike="noStrike" kern="1200" cap="none" spc="0" normalizeH="0" baseline="0" noProof="0" err="1">
                <a:ln>
                  <a:noFill/>
                </a:ln>
                <a:solidFill>
                  <a:prstClr val="black"/>
                </a:solidFill>
                <a:effectLst/>
                <a:uLnTx/>
                <a:uFillTx/>
                <a:latin typeface="Calibri" panose="020F0502020204030204"/>
                <a:ea typeface="+mn-ea"/>
                <a:cs typeface="+mn-cs"/>
              </a:rPr>
              <a:t>www.digitaldreamforge.com</a:t>
            </a:r>
            <a:r>
              <a:rPr kumimoji="0" lang="en-US" sz="2000" b="0" i="0" u="none" strike="noStrike" kern="1200" cap="none" spc="0" normalizeH="0" baseline="0" noProof="0">
                <a:ln>
                  <a:noFill/>
                </a:ln>
                <a:solidFill>
                  <a:prstClr val="black"/>
                </a:solidFill>
                <a:effectLst/>
                <a:uLnTx/>
                <a:uFillTx/>
                <a:latin typeface="Calibri" panose="020F0502020204030204"/>
                <a:ea typeface="+mn-ea"/>
                <a:cs typeface="+mn-cs"/>
              </a:rPr>
              <a:t>/our-services/)</a:t>
            </a:r>
          </a:p>
        </p:txBody>
      </p:sp>
      <p:pic>
        <p:nvPicPr>
          <p:cNvPr id="10" name="Picture 9">
            <a:extLst>
              <a:ext uri="{FF2B5EF4-FFF2-40B4-BE49-F238E27FC236}">
                <a16:creationId xmlns:a16="http://schemas.microsoft.com/office/drawing/2014/main" id="{DF0F77AB-F8D4-3CEA-FF76-5DC94FCDA442}"/>
              </a:ext>
            </a:extLst>
          </p:cNvPr>
          <p:cNvPicPr>
            <a:picLocks noChangeAspect="1"/>
          </p:cNvPicPr>
          <p:nvPr/>
        </p:nvPicPr>
        <p:blipFill>
          <a:blip r:embed="rId4"/>
          <a:stretch>
            <a:fillRect/>
          </a:stretch>
        </p:blipFill>
        <p:spPr>
          <a:xfrm>
            <a:off x="6441562" y="3595565"/>
            <a:ext cx="5584958" cy="6858000"/>
          </a:xfrm>
          <a:prstGeom prst="rect">
            <a:avLst/>
          </a:prstGeom>
        </p:spPr>
      </p:pic>
    </p:spTree>
    <p:extLst>
      <p:ext uri="{BB962C8B-B14F-4D97-AF65-F5344CB8AC3E}">
        <p14:creationId xmlns:p14="http://schemas.microsoft.com/office/powerpoint/2010/main" val="4043255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65135-A90B-DD78-5F13-C49A6996024C}"/>
              </a:ext>
            </a:extLst>
          </p:cNvPr>
          <p:cNvSpPr>
            <a:spLocks noGrp="1"/>
          </p:cNvSpPr>
          <p:nvPr>
            <p:ph type="title"/>
          </p:nvPr>
        </p:nvSpPr>
        <p:spPr/>
        <p:txBody>
          <a:bodyPr/>
          <a:lstStyle/>
          <a:p>
            <a:r>
              <a:rPr lang="en-US"/>
              <a:t>But how to make these human-readable scenarios into executable tests?</a:t>
            </a:r>
          </a:p>
        </p:txBody>
      </p:sp>
      <p:sp>
        <p:nvSpPr>
          <p:cNvPr id="3" name="Content Placeholder 2">
            <a:extLst>
              <a:ext uri="{FF2B5EF4-FFF2-40B4-BE49-F238E27FC236}">
                <a16:creationId xmlns:a16="http://schemas.microsoft.com/office/drawing/2014/main" id="{8001EE7B-9D7E-98A5-FEB1-40D1CE8B3B5F}"/>
              </a:ext>
            </a:extLst>
          </p:cNvPr>
          <p:cNvSpPr>
            <a:spLocks noGrp="1"/>
          </p:cNvSpPr>
          <p:nvPr>
            <p:ph idx="1"/>
          </p:nvPr>
        </p:nvSpPr>
        <p:spPr/>
        <p:txBody>
          <a:bodyPr/>
          <a:lstStyle/>
          <a:p>
            <a:r>
              <a:rPr lang="en-US"/>
              <a:t>They are not automatable are not automatable </a:t>
            </a:r>
          </a:p>
          <a:p>
            <a:r>
              <a:rPr lang="en-US"/>
              <a:t>Lots of tools to fill the gap: I’ll add links to the lesson page</a:t>
            </a:r>
          </a:p>
        </p:txBody>
      </p:sp>
      <p:sp>
        <p:nvSpPr>
          <p:cNvPr id="4" name="Slide Number Placeholder 3">
            <a:extLst>
              <a:ext uri="{FF2B5EF4-FFF2-40B4-BE49-F238E27FC236}">
                <a16:creationId xmlns:a16="http://schemas.microsoft.com/office/drawing/2014/main" id="{B598504F-0F1B-B85D-5F90-C7BCBA426B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51513669"/>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00"/>
        </a:solidFill>
      </a:spPr>
      <a:bodyPr rtlCol="0" anchor="ctr"/>
      <a:lstStyle>
        <a:defPPr algn="ctr">
          <a:defRPr sz="2400" dirty="0" smtClean="0">
            <a:solidFill>
              <a:sysClr val="windowText" lastClr="000000"/>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1279</Words>
  <Application>Microsoft Macintosh PowerPoint</Application>
  <PresentationFormat>Widescreen</PresentationFormat>
  <Paragraphs>112</Paragraphs>
  <Slides>12</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Aptos</vt:lpstr>
      <vt:lpstr>Arial</vt:lpstr>
      <vt:lpstr>Blackadder ITC</vt:lpstr>
      <vt:lpstr>Calibri</vt:lpstr>
      <vt:lpstr>Calibri Light</vt:lpstr>
      <vt:lpstr>Courier</vt:lpstr>
      <vt:lpstr>Helvetica Neue</vt:lpstr>
      <vt:lpstr>Verdana</vt:lpstr>
      <vt:lpstr>1_Office Theme</vt:lpstr>
      <vt:lpstr>CS 4530: Fundamentals of Software Engineering Module 5, Lesson 5 Testing Web Applications</vt:lpstr>
      <vt:lpstr>Software interacts with an environment</vt:lpstr>
      <vt:lpstr>Mock System-Level Components with Capture/Replay</vt:lpstr>
      <vt:lpstr>Acceptance Tests can be formulated as scenarios</vt:lpstr>
      <vt:lpstr>Deployed systems create testing challenges</vt:lpstr>
      <vt:lpstr>But how to make these human-readable scenarios into executable tests?</vt:lpstr>
      <vt:lpstr>But how to make these human-readable scenarios into executable tests?</vt:lpstr>
      <vt:lpstr>But how to make these human-readable scenarios into executable tests?</vt:lpstr>
      <vt:lpstr>But how to make these human-readable scenarios into executable tests?</vt:lpstr>
      <vt:lpstr>Snapshot Tests Can Detect GUI Changes</vt:lpstr>
      <vt:lpstr>Product Owners can Assess Visual Snapshot Tests</vt:lpstr>
      <vt:lpstr>Terms worth knowing!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Robert Simmons</dc:creator>
  <cp:lastModifiedBy>Robert Simmons</cp:lastModifiedBy>
  <cp:revision>1</cp:revision>
  <dcterms:created xsi:type="dcterms:W3CDTF">2025-06-13T12:58:04Z</dcterms:created>
  <dcterms:modified xsi:type="dcterms:W3CDTF">2025-06-13T12:58:30Z</dcterms:modified>
</cp:coreProperties>
</file>

<file path=docProps/thumbnail.jpeg>
</file>